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59" r:id="rId6"/>
    <p:sldId id="261" r:id="rId7"/>
    <p:sldId id="262" r:id="rId8"/>
    <p:sldId id="274" r:id="rId9"/>
    <p:sldId id="275" r:id="rId10"/>
    <p:sldId id="276" r:id="rId11"/>
    <p:sldId id="277" r:id="rId12"/>
    <p:sldId id="278" r:id="rId13"/>
    <p:sldId id="279" r:id="rId14"/>
    <p:sldId id="280" r:id="rId15"/>
    <p:sldId id="281" r:id="rId16"/>
    <p:sldId id="283" r:id="rId17"/>
    <p:sldId id="284" r:id="rId18"/>
    <p:sldId id="288" r:id="rId19"/>
    <p:sldId id="286" r:id="rId20"/>
    <p:sldId id="285" r:id="rId21"/>
    <p:sldId id="287" r:id="rId22"/>
    <p:sldId id="289" r:id="rId23"/>
    <p:sldId id="282" r:id="rId24"/>
    <p:sldId id="290" r:id="rId25"/>
    <p:sldId id="291" r:id="rId26"/>
    <p:sldId id="294" r:id="rId27"/>
    <p:sldId id="292" r:id="rId28"/>
    <p:sldId id="293" r:id="rId29"/>
    <p:sldId id="295" r:id="rId30"/>
    <p:sldId id="296" r:id="rId31"/>
    <p:sldId id="297" r:id="rId32"/>
    <p:sldId id="299" r:id="rId33"/>
    <p:sldId id="300" r:id="rId34"/>
    <p:sldId id="298"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7" r:id="rId61"/>
    <p:sldId id="328" r:id="rId62"/>
    <p:sldId id="329" r:id="rId63"/>
    <p:sldId id="326" r:id="rId64"/>
    <p:sldId id="330" r:id="rId65"/>
    <p:sldId id="331" r:id="rId66"/>
    <p:sldId id="332"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1D9"/>
    <a:srgbClr val="BD92DE"/>
    <a:srgbClr val="FF3300"/>
    <a:srgbClr val="FEBFB8"/>
    <a:srgbClr val="159204"/>
    <a:srgbClr val="18AC04"/>
    <a:srgbClr val="FEFE02"/>
    <a:srgbClr val="F3F907"/>
    <a:srgbClr val="069076"/>
    <a:srgbClr val="FBF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5" autoAdjust="0"/>
    <p:restoredTop sz="99879" autoAdjust="0"/>
  </p:normalViewPr>
  <p:slideViewPr>
    <p:cSldViewPr>
      <p:cViewPr>
        <p:scale>
          <a:sx n="90" d="100"/>
          <a:sy n="90" d="100"/>
        </p:scale>
        <p:origin x="-1195"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B34A0CC-B6F1-4BAC-9E79-7CD9F72CBCA3}" type="datetimeFigureOut">
              <a:rPr lang="pt-BR" smtClean="0"/>
              <a:t>08/09/2018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294407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34A0CC-B6F1-4BAC-9E79-7CD9F72CBCA3}" type="datetimeFigureOut">
              <a:rPr lang="pt-BR" smtClean="0"/>
              <a:t>08/09/2018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1653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34A0CC-B6F1-4BAC-9E79-7CD9F72CBCA3}" type="datetimeFigureOut">
              <a:rPr lang="pt-BR" smtClean="0"/>
              <a:t>08/09/2018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259970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B34A0CC-B6F1-4BAC-9E79-7CD9F72CBCA3}" type="datetimeFigureOut">
              <a:rPr lang="pt-BR" smtClean="0"/>
              <a:t>08/09/2018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103109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B34A0CC-B6F1-4BAC-9E79-7CD9F72CBCA3}" type="datetimeFigureOut">
              <a:rPr lang="pt-BR" smtClean="0"/>
              <a:t>08/09/2018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367418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B34A0CC-B6F1-4BAC-9E79-7CD9F72CBCA3}" type="datetimeFigureOut">
              <a:rPr lang="pt-BR" smtClean="0"/>
              <a:t>08/09/2018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67115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B34A0CC-B6F1-4BAC-9E79-7CD9F72CBCA3}" type="datetimeFigureOut">
              <a:rPr lang="pt-BR" smtClean="0"/>
              <a:t>08/09/2018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108303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B34A0CC-B6F1-4BAC-9E79-7CD9F72CBCA3}" type="datetimeFigureOut">
              <a:rPr lang="pt-BR" smtClean="0"/>
              <a:t>08/09/2018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260686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34A0CC-B6F1-4BAC-9E79-7CD9F72CBCA3}" type="datetimeFigureOut">
              <a:rPr lang="pt-BR" smtClean="0"/>
              <a:t>08/09/2018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13742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B34A0CC-B6F1-4BAC-9E79-7CD9F72CBCA3}" type="datetimeFigureOut">
              <a:rPr lang="pt-BR" smtClean="0"/>
              <a:t>08/09/2018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272992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B34A0CC-B6F1-4BAC-9E79-7CD9F72CBCA3}" type="datetimeFigureOut">
              <a:rPr lang="pt-BR" smtClean="0"/>
              <a:t>08/09/2018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39A9C4-A3AC-44B1-B3EC-132BD6FC461E}" type="slidenum">
              <a:rPr lang="pt-BR" smtClean="0"/>
              <a:t>‹nº›</a:t>
            </a:fld>
            <a:endParaRPr lang="pt-BR"/>
          </a:p>
        </p:txBody>
      </p:sp>
    </p:spTree>
    <p:extLst>
      <p:ext uri="{BB962C8B-B14F-4D97-AF65-F5344CB8AC3E}">
        <p14:creationId xmlns:p14="http://schemas.microsoft.com/office/powerpoint/2010/main" val="17151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4A0CC-B6F1-4BAC-9E79-7CD9F72CBCA3}" type="datetimeFigureOut">
              <a:rPr lang="pt-BR" smtClean="0"/>
              <a:t>08/09/2018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9A9C4-A3AC-44B1-B3EC-132BD6FC461E}" type="slidenum">
              <a:rPr lang="pt-BR" smtClean="0"/>
              <a:t>‹nº›</a:t>
            </a:fld>
            <a:endParaRPr lang="pt-BR"/>
          </a:p>
        </p:txBody>
      </p:sp>
    </p:spTree>
    <p:extLst>
      <p:ext uri="{BB962C8B-B14F-4D97-AF65-F5344CB8AC3E}">
        <p14:creationId xmlns:p14="http://schemas.microsoft.com/office/powerpoint/2010/main" val="357411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UARIO\Pictures\15286eae3fd4ef04700f238d48ea4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6808"/>
            <a:ext cx="9144000" cy="451119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79462" y="161594"/>
            <a:ext cx="8784976" cy="2154436"/>
          </a:xfrm>
          <a:prstGeom prst="rect">
            <a:avLst/>
          </a:prstGeom>
          <a:solidFill>
            <a:srgbClr val="92D050"/>
          </a:solidFill>
          <a:ln>
            <a:solidFill>
              <a:srgbClr val="18AC04"/>
            </a:solidFill>
          </a:ln>
        </p:spPr>
        <p:txBody>
          <a:bodyPr wrap="square" rtlCol="0">
            <a:spAutoFit/>
          </a:bodyPr>
          <a:lstStyle/>
          <a:p>
            <a:pPr algn="ctr"/>
            <a:r>
              <a:rPr lang="pt-BR" sz="3600" b="1" dirty="0" smtClean="0">
                <a:ln>
                  <a:solidFill>
                    <a:srgbClr val="FFFF00"/>
                  </a:solidFill>
                </a:ln>
                <a:solidFill>
                  <a:schemeClr val="bg1"/>
                </a:solidFill>
                <a:latin typeface="Cambria" panose="02040503050406030204" pitchFamily="18" charset="0"/>
              </a:rPr>
              <a:t>CARTILHA DE ORIENTAÇÃO POLÍTICA</a:t>
            </a:r>
          </a:p>
          <a:p>
            <a:pPr algn="ctr"/>
            <a:r>
              <a:rPr lang="pt-BR" sz="3600" b="1" i="1" dirty="0" smtClean="0">
                <a:solidFill>
                  <a:srgbClr val="FEFE02"/>
                </a:solidFill>
                <a:latin typeface="Cambria" panose="02040503050406030204" pitchFamily="18" charset="0"/>
              </a:rPr>
              <a:t>Os cristãos e as Eleições 2018</a:t>
            </a:r>
          </a:p>
          <a:p>
            <a:pPr algn="ctr"/>
            <a:endParaRPr lang="pt-BR" sz="2000" b="1" dirty="0">
              <a:latin typeface="Cambria" panose="02040503050406030204" pitchFamily="18" charset="0"/>
            </a:endParaRPr>
          </a:p>
          <a:p>
            <a:pPr algn="ctr"/>
            <a:r>
              <a:rPr lang="pt-BR" sz="2800" b="1" dirty="0" smtClean="0">
                <a:solidFill>
                  <a:schemeClr val="bg1"/>
                </a:solidFill>
                <a:latin typeface="Cambria" panose="02040503050406030204" pitchFamily="18" charset="0"/>
              </a:rPr>
              <a:t>“</a:t>
            </a:r>
            <a:r>
              <a:rPr lang="pt-BR" sz="2800" b="1" i="1" dirty="0" smtClean="0">
                <a:solidFill>
                  <a:schemeClr val="bg1"/>
                </a:solidFill>
                <a:latin typeface="Cambria" panose="02040503050406030204" pitchFamily="18" charset="0"/>
              </a:rPr>
              <a:t>Alegres por causa  da esperança</a:t>
            </a:r>
            <a:r>
              <a:rPr lang="pt-BR" sz="2800" b="1" dirty="0" smtClean="0">
                <a:solidFill>
                  <a:schemeClr val="bg1"/>
                </a:solidFill>
                <a:latin typeface="Cambria" panose="02040503050406030204" pitchFamily="18" charset="0"/>
              </a:rPr>
              <a:t>” </a:t>
            </a:r>
            <a:r>
              <a:rPr lang="pt-BR" sz="2400" b="1" dirty="0" smtClean="0">
                <a:solidFill>
                  <a:schemeClr val="bg1"/>
                </a:solidFill>
                <a:latin typeface="Cambria" panose="02040503050406030204" pitchFamily="18" charset="0"/>
              </a:rPr>
              <a:t>(</a:t>
            </a:r>
            <a:r>
              <a:rPr lang="pt-BR" sz="2400" b="1" dirty="0" err="1" smtClean="0">
                <a:solidFill>
                  <a:schemeClr val="bg1"/>
                </a:solidFill>
                <a:latin typeface="Cambria" panose="02040503050406030204" pitchFamily="18" charset="0"/>
              </a:rPr>
              <a:t>Rm</a:t>
            </a:r>
            <a:r>
              <a:rPr lang="pt-BR" sz="2400" b="1" dirty="0" smtClean="0">
                <a:solidFill>
                  <a:schemeClr val="bg1"/>
                </a:solidFill>
                <a:latin typeface="Cambria" panose="02040503050406030204" pitchFamily="18" charset="0"/>
              </a:rPr>
              <a:t> 12,12)</a:t>
            </a:r>
          </a:p>
          <a:p>
            <a:pPr algn="ctr"/>
            <a:endParaRPr lang="pt-BR" sz="1400" b="1" dirty="0">
              <a:latin typeface="Cambria" panose="02040503050406030204" pitchFamily="18" charset="0"/>
            </a:endParaRPr>
          </a:p>
        </p:txBody>
      </p:sp>
      <p:pic>
        <p:nvPicPr>
          <p:cNvPr id="3075" name="Picture 3" descr="C:\Users\USUARIO\Desktop\Victor\Pastorais\CJP\Imagem1.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409971"/>
            <a:ext cx="1368152" cy="11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13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331640" y="1017601"/>
            <a:ext cx="6156683" cy="1323439"/>
          </a:xfrm>
          <a:prstGeom prst="rect">
            <a:avLst/>
          </a:prstGeom>
          <a:noFill/>
        </p:spPr>
        <p:txBody>
          <a:bodyPr wrap="square" rtlCol="0">
            <a:spAutoFit/>
          </a:bodyPr>
          <a:lstStyle/>
          <a:p>
            <a:pPr algn="ctr"/>
            <a:r>
              <a:rPr lang="pt-BR" sz="4000" b="1" i="1" dirty="0" smtClean="0">
                <a:solidFill>
                  <a:schemeClr val="accent6">
                    <a:lumMod val="50000"/>
                  </a:schemeClr>
                </a:solidFill>
                <a:latin typeface="Comic Sans MS" panose="030F0702030302020204" pitchFamily="66" charset="0"/>
              </a:rPr>
              <a:t>Descrédito na Política </a:t>
            </a:r>
          </a:p>
          <a:p>
            <a:pPr algn="ctr"/>
            <a:r>
              <a:rPr lang="pt-BR" sz="4000" b="1" i="1" dirty="0" smtClean="0">
                <a:solidFill>
                  <a:schemeClr val="accent6">
                    <a:lumMod val="50000"/>
                  </a:schemeClr>
                </a:solidFill>
                <a:latin typeface="Comic Sans MS" panose="030F0702030302020204" pitchFamily="66" charset="0"/>
              </a:rPr>
              <a:t>e nos Políticos</a:t>
            </a:r>
            <a:endParaRPr lang="pt-BR" sz="4000" b="1" i="1" dirty="0">
              <a:solidFill>
                <a:schemeClr val="accent6">
                  <a:lumMod val="50000"/>
                </a:schemeClr>
              </a:solidFill>
              <a:latin typeface="Comic Sans MS" panose="030F0702030302020204" pitchFamily="66" charset="0"/>
            </a:endParaRPr>
          </a:p>
        </p:txBody>
      </p:sp>
      <p:sp>
        <p:nvSpPr>
          <p:cNvPr id="3" name="Retângulo 2"/>
          <p:cNvSpPr/>
          <p:nvPr/>
        </p:nvSpPr>
        <p:spPr>
          <a:xfrm>
            <a:off x="0" y="0"/>
            <a:ext cx="9144000" cy="76296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1  - PREOCUPAÇÕES</a:t>
            </a:r>
            <a:endParaRPr lang="pt-BR" sz="3600" b="1" dirty="0">
              <a:solidFill>
                <a:schemeClr val="bg1"/>
              </a:solidFill>
              <a:latin typeface="Cambria" panose="02040503050406030204" pitchFamily="18" charset="0"/>
            </a:endParaRPr>
          </a:p>
        </p:txBody>
      </p:sp>
      <p:sp>
        <p:nvSpPr>
          <p:cNvPr id="5" name="Elipse 4"/>
          <p:cNvSpPr/>
          <p:nvPr/>
        </p:nvSpPr>
        <p:spPr>
          <a:xfrm>
            <a:off x="936719" y="1447300"/>
            <a:ext cx="394921" cy="3652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pic>
        <p:nvPicPr>
          <p:cNvPr id="7" name="Picture 3" descr="C:\Users\USUARIO\Pictures\charge1101qui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4211960" cy="3284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Elipse 7"/>
          <p:cNvSpPr/>
          <p:nvPr/>
        </p:nvSpPr>
        <p:spPr>
          <a:xfrm>
            <a:off x="7474345" y="1447300"/>
            <a:ext cx="394921" cy="3652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9" name="CaixaDeTexto 8"/>
          <p:cNvSpPr txBox="1"/>
          <p:nvPr/>
        </p:nvSpPr>
        <p:spPr>
          <a:xfrm>
            <a:off x="308961" y="2420888"/>
            <a:ext cx="8352928" cy="954107"/>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a:t>
            </a:r>
            <a:r>
              <a:rPr lang="pt-BR" sz="2800" i="1" dirty="0" smtClean="0">
                <a:latin typeface="Times New Roman" panose="02020603050405020304" pitchFamily="18" charset="0"/>
                <a:cs typeface="Times New Roman" panose="02020603050405020304" pitchFamily="18" charset="0"/>
              </a:rPr>
              <a:t>O divórcio entre o mundo político e a sociedade brasileira  é grave</a:t>
            </a:r>
            <a:r>
              <a:rPr lang="pt-BR" sz="28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(Nota da CNBB, 26 de outubro de 2017)</a:t>
            </a:r>
          </a:p>
        </p:txBody>
      </p:sp>
      <p:sp>
        <p:nvSpPr>
          <p:cNvPr id="10" name="CaixaDeTexto 9"/>
          <p:cNvSpPr txBox="1"/>
          <p:nvPr/>
        </p:nvSpPr>
        <p:spPr>
          <a:xfrm>
            <a:off x="4296361" y="3876680"/>
            <a:ext cx="4479002" cy="2677656"/>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Boa parte da população não acredita mais na política</a:t>
            </a:r>
            <a:r>
              <a:rPr lang="pt-BR" sz="2400" dirty="0" smtClean="0">
                <a:latin typeface="Times New Roman" panose="02020603050405020304" pitchFamily="18" charset="0"/>
                <a:cs typeface="Times New Roman" panose="02020603050405020304" pitchFamily="18" charset="0"/>
              </a:rPr>
              <a:t>. A política está tão demonizada que os homens e mulheres de bem, ao se candidatarem são, muitas vezes, rotulados de ladrões. </a:t>
            </a:r>
            <a:r>
              <a:rPr lang="pt-BR" sz="2400" b="1" dirty="0" smtClean="0">
                <a:solidFill>
                  <a:srgbClr val="C00000"/>
                </a:solidFill>
                <a:latin typeface="Times New Roman" panose="02020603050405020304" pitchFamily="18" charset="0"/>
                <a:cs typeface="Times New Roman" panose="02020603050405020304" pitchFamily="18" charset="0"/>
              </a:rPr>
              <a:t>Mas há na política muitas pessoas honestas!</a:t>
            </a:r>
          </a:p>
        </p:txBody>
      </p:sp>
    </p:spTree>
    <p:extLst>
      <p:ext uri="{BB962C8B-B14F-4D97-AF65-F5344CB8AC3E}">
        <p14:creationId xmlns:p14="http://schemas.microsoft.com/office/powerpoint/2010/main" val="403296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331640" y="417584"/>
            <a:ext cx="6336704" cy="1069572"/>
          </a:xfrm>
          <a:prstGeom prst="roundRect">
            <a:avLst>
              <a:gd name="adj" fmla="val 40228"/>
            </a:avLst>
          </a:prstGeom>
          <a:solidFill>
            <a:srgbClr val="FBFE8C"/>
          </a:solidFill>
          <a:ln>
            <a:solidFill>
              <a:srgbClr val="FBF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1331640" y="475316"/>
            <a:ext cx="6336704" cy="954107"/>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Nas eleições 2018, como distinguir os bons dos maus políticos?</a:t>
            </a:r>
            <a:endParaRPr lang="pt-BR" sz="2800" b="1" dirty="0">
              <a:latin typeface="Times New Roman" panose="02020603050405020304" pitchFamily="18" charset="0"/>
              <a:cs typeface="Times New Roman" panose="02020603050405020304" pitchFamily="18" charset="0"/>
            </a:endParaRPr>
          </a:p>
        </p:txBody>
      </p:sp>
      <p:sp>
        <p:nvSpPr>
          <p:cNvPr id="4" name="Retângulo 3"/>
          <p:cNvSpPr/>
          <p:nvPr/>
        </p:nvSpPr>
        <p:spPr>
          <a:xfrm rot="20350592">
            <a:off x="407590" y="229095"/>
            <a:ext cx="889097"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
        <p:nvSpPr>
          <p:cNvPr id="5" name="Retângulo 4"/>
          <p:cNvSpPr/>
          <p:nvPr/>
        </p:nvSpPr>
        <p:spPr>
          <a:xfrm rot="1472284">
            <a:off x="7923772" y="251779"/>
            <a:ext cx="864096"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pic>
        <p:nvPicPr>
          <p:cNvPr id="4098" name="Picture 2" descr="C:\Users\USUARIO\Pictures\Charge-Odeio-Política.jpg"/>
          <p:cNvPicPr>
            <a:picLocks noChangeAspect="1" noChangeArrowheads="1"/>
          </p:cNvPicPr>
          <p:nvPr/>
        </p:nvPicPr>
        <p:blipFill rotWithShape="1">
          <a:blip r:embed="rId2">
            <a:extLst>
              <a:ext uri="{28A0092B-C50C-407E-A947-70E740481C1C}">
                <a14:useLocalDpi xmlns:a14="http://schemas.microsoft.com/office/drawing/2010/main" val="0"/>
              </a:ext>
            </a:extLst>
          </a:blip>
          <a:srcRect t="14762" b="9586"/>
          <a:stretch/>
        </p:blipFill>
        <p:spPr bwMode="auto">
          <a:xfrm>
            <a:off x="4335389" y="3501007"/>
            <a:ext cx="4808611" cy="3324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431540" y="1812436"/>
            <a:ext cx="8136904" cy="1384995"/>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O descrédito nos políticos e o desinteresse pela política não ajudam em nada o Brasil e cada um de nós. Aliás, só pioram as coisas.</a:t>
            </a:r>
            <a:endParaRPr lang="pt-BR" sz="2800" dirty="0" smtClean="0">
              <a:solidFill>
                <a:srgbClr val="C00000"/>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251520" y="3327302"/>
            <a:ext cx="4320481" cy="3539430"/>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Todos somos corresponsáveis pela situação que vivemos: não nos interessamos pela política, não escolhemos com critério na hora do voto e não acompanhamos os eleitos!</a:t>
            </a:r>
            <a:endParaRPr lang="pt-BR" sz="28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73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863828" y="914817"/>
            <a:ext cx="7416825" cy="707886"/>
          </a:xfrm>
          <a:prstGeom prst="rect">
            <a:avLst/>
          </a:prstGeom>
          <a:noFill/>
        </p:spPr>
        <p:txBody>
          <a:bodyPr wrap="square" rtlCol="0">
            <a:spAutoFit/>
          </a:bodyPr>
          <a:lstStyle/>
          <a:p>
            <a:pPr algn="ctr"/>
            <a:r>
              <a:rPr lang="pt-BR" sz="4000" b="1" i="1" dirty="0" smtClean="0">
                <a:solidFill>
                  <a:schemeClr val="accent6">
                    <a:lumMod val="50000"/>
                  </a:schemeClr>
                </a:solidFill>
                <a:latin typeface="Comic Sans MS" panose="030F0702030302020204" pitchFamily="66" charset="0"/>
              </a:rPr>
              <a:t>Acirramento da Polarização</a:t>
            </a:r>
            <a:endParaRPr lang="pt-BR" sz="4000" b="1" i="1" dirty="0">
              <a:solidFill>
                <a:schemeClr val="accent6">
                  <a:lumMod val="50000"/>
                </a:schemeClr>
              </a:solidFill>
              <a:latin typeface="Comic Sans MS" panose="030F0702030302020204" pitchFamily="66" charset="0"/>
            </a:endParaRPr>
          </a:p>
        </p:txBody>
      </p:sp>
      <p:sp>
        <p:nvSpPr>
          <p:cNvPr id="3" name="Retângulo 2"/>
          <p:cNvSpPr/>
          <p:nvPr/>
        </p:nvSpPr>
        <p:spPr>
          <a:xfrm>
            <a:off x="0" y="0"/>
            <a:ext cx="9144000" cy="76296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1  - PREOCUPAÇÕES</a:t>
            </a:r>
            <a:endParaRPr lang="pt-BR" sz="3600" b="1" dirty="0">
              <a:solidFill>
                <a:schemeClr val="bg1"/>
              </a:solidFill>
              <a:latin typeface="Cambria" panose="02040503050406030204" pitchFamily="18" charset="0"/>
            </a:endParaRPr>
          </a:p>
        </p:txBody>
      </p:sp>
      <p:sp>
        <p:nvSpPr>
          <p:cNvPr id="6" name="Elipse 5"/>
          <p:cNvSpPr/>
          <p:nvPr/>
        </p:nvSpPr>
        <p:spPr>
          <a:xfrm>
            <a:off x="8172642" y="1149648"/>
            <a:ext cx="360040" cy="3017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7" name="Elipse 6"/>
          <p:cNvSpPr/>
          <p:nvPr/>
        </p:nvSpPr>
        <p:spPr>
          <a:xfrm>
            <a:off x="611801" y="1151175"/>
            <a:ext cx="360040" cy="3017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9" name="CaixaDeTexto 8"/>
          <p:cNvSpPr txBox="1"/>
          <p:nvPr/>
        </p:nvSpPr>
        <p:spPr>
          <a:xfrm>
            <a:off x="305526" y="1772816"/>
            <a:ext cx="8532948" cy="954107"/>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É preocupante o discurso de ódio e de mútua  intolerância que se instaurou entre as denominadas esquerda e direita.</a:t>
            </a:r>
            <a:endParaRPr lang="pt-BR" sz="2800" dirty="0" smtClean="0">
              <a:solidFill>
                <a:srgbClr val="C00000"/>
              </a:solidFill>
              <a:latin typeface="Times New Roman" panose="02020603050405020304" pitchFamily="18" charset="0"/>
              <a:cs typeface="Times New Roman" panose="02020603050405020304" pitchFamily="18" charset="0"/>
            </a:endParaRPr>
          </a:p>
        </p:txBody>
      </p:sp>
      <p:sp>
        <p:nvSpPr>
          <p:cNvPr id="10" name="CaixaDeTexto 9"/>
          <p:cNvSpPr txBox="1"/>
          <p:nvPr/>
        </p:nvSpPr>
        <p:spPr>
          <a:xfrm>
            <a:off x="3707904" y="2938830"/>
            <a:ext cx="5328592" cy="3785652"/>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É preciso ressaltar os valores da convivência democrática</a:t>
            </a:r>
            <a:r>
              <a:rPr lang="pt-BR" sz="2400" dirty="0" smtClean="0">
                <a:latin typeface="Times New Roman" panose="02020603050405020304" pitchFamily="18" charset="0"/>
                <a:cs typeface="Times New Roman" panose="02020603050405020304" pitchFamily="18" charset="0"/>
              </a:rPr>
              <a:t>, do respeito ao próximo, da tolerância e do </a:t>
            </a:r>
            <a:r>
              <a:rPr lang="pt-BR" sz="2400" b="1" i="1" dirty="0" smtClean="0">
                <a:latin typeface="Times New Roman" panose="02020603050405020304" pitchFamily="18" charset="0"/>
                <a:cs typeface="Times New Roman" panose="02020603050405020304" pitchFamily="18" charset="0"/>
              </a:rPr>
              <a:t>sadio pluralismo</a:t>
            </a:r>
            <a:r>
              <a:rPr lang="pt-BR" sz="2400" dirty="0" smtClean="0">
                <a:latin typeface="Times New Roman" panose="02020603050405020304" pitchFamily="18" charset="0"/>
                <a:cs typeface="Times New Roman" panose="02020603050405020304" pitchFamily="18" charset="0"/>
              </a:rPr>
              <a:t>, promovendo o debate político com serenidade. Não podemos julgar ou agir de forma desrespeitosa e violenta contra uma pessoa por ela se vestir com uma roupa de uma determinada cor ou por postar conteúdos de seu partido político nas redes sociais.</a:t>
            </a:r>
            <a:endParaRPr lang="pt-BR" sz="2400" dirty="0" smtClean="0">
              <a:solidFill>
                <a:srgbClr val="C0000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 y="2938831"/>
            <a:ext cx="3713633" cy="39473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385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5076056" cy="40770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de cantos arredondados 2"/>
          <p:cNvSpPr/>
          <p:nvPr/>
        </p:nvSpPr>
        <p:spPr>
          <a:xfrm>
            <a:off x="429621" y="-299538"/>
            <a:ext cx="8316416" cy="2952328"/>
          </a:xfrm>
          <a:prstGeom prst="roundRect">
            <a:avLst>
              <a:gd name="adj" fmla="val 13193"/>
            </a:avLst>
          </a:prstGeom>
          <a:solidFill>
            <a:srgbClr val="069076"/>
          </a:solidFill>
          <a:ln>
            <a:solidFill>
              <a:srgbClr val="06907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4" name="CaixaDeTexto 3"/>
          <p:cNvSpPr txBox="1"/>
          <p:nvPr/>
        </p:nvSpPr>
        <p:spPr>
          <a:xfrm>
            <a:off x="539552" y="0"/>
            <a:ext cx="8064896" cy="2677656"/>
          </a:xfrm>
          <a:prstGeom prst="rect">
            <a:avLst/>
          </a:prstGeom>
          <a:noFill/>
        </p:spPr>
        <p:txBody>
          <a:bodyPr wrap="square" rtlCol="0">
            <a:spAutoFit/>
          </a:bodyPr>
          <a:lstStyle/>
          <a:p>
            <a:pPr algn="ctr"/>
            <a:r>
              <a:rPr lang="pt-BR" sz="2800" b="1" dirty="0" smtClean="0">
                <a:solidFill>
                  <a:schemeClr val="bg1"/>
                </a:solidFill>
                <a:latin typeface="Times New Roman" panose="02020603050405020304" pitchFamily="18" charset="0"/>
                <a:cs typeface="Times New Roman" panose="02020603050405020304" pitchFamily="18" charset="0"/>
              </a:rPr>
              <a:t>“O bem da nação requer de todos a superação de interesses pessoais, partidários e corporativistas . A polarização de posições ideológicas, em clima fortemente emocional, gera a perda de objetividade e pode levar a divisões e violências que ameaçam a paz social” </a:t>
            </a:r>
            <a:r>
              <a:rPr lang="pt-BR" sz="2400" i="1" dirty="0" smtClean="0">
                <a:solidFill>
                  <a:schemeClr val="bg1"/>
                </a:solidFill>
                <a:latin typeface="Times New Roman" panose="02020603050405020304" pitchFamily="18" charset="0"/>
                <a:cs typeface="Times New Roman" panose="02020603050405020304" pitchFamily="18" charset="0"/>
              </a:rPr>
              <a:t>(Nota da CNBB, 13 de abril de 2016)</a:t>
            </a:r>
            <a:endParaRPr lang="pt-BR" sz="2800" i="1" dirty="0">
              <a:solidFill>
                <a:schemeClr val="bg1"/>
              </a:solidFill>
              <a:latin typeface="Times New Roman" panose="02020603050405020304" pitchFamily="18" charset="0"/>
              <a:cs typeface="Times New Roman" panose="02020603050405020304" pitchFamily="18" charset="0"/>
            </a:endParaRPr>
          </a:p>
        </p:txBody>
      </p:sp>
      <p:sp>
        <p:nvSpPr>
          <p:cNvPr id="5" name="Retângulo de cantos arredondados 4"/>
          <p:cNvSpPr/>
          <p:nvPr/>
        </p:nvSpPr>
        <p:spPr>
          <a:xfrm>
            <a:off x="5364087" y="3486703"/>
            <a:ext cx="3240361" cy="2866044"/>
          </a:xfrm>
          <a:prstGeom prst="roundRect">
            <a:avLst>
              <a:gd name="adj" fmla="val 40228"/>
            </a:avLst>
          </a:prstGeom>
          <a:solidFill>
            <a:srgbClr val="FBFE8C"/>
          </a:solidFill>
          <a:ln>
            <a:solidFill>
              <a:srgbClr val="FBF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5364087" y="3668079"/>
            <a:ext cx="3240361" cy="2677656"/>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Você tem tido atitudes fanáticas? Sabe dialogar pacificamente com quem pensa diferente?</a:t>
            </a:r>
            <a:endParaRPr lang="pt-BR" sz="2800" b="1" dirty="0">
              <a:latin typeface="Times New Roman" panose="02020603050405020304" pitchFamily="18" charset="0"/>
              <a:cs typeface="Times New Roman" panose="02020603050405020304" pitchFamily="18" charset="0"/>
            </a:endParaRPr>
          </a:p>
        </p:txBody>
      </p:sp>
      <p:sp>
        <p:nvSpPr>
          <p:cNvPr id="7" name="Retângulo 6"/>
          <p:cNvSpPr/>
          <p:nvPr/>
        </p:nvSpPr>
        <p:spPr>
          <a:xfrm rot="20350592">
            <a:off x="5219857" y="2758068"/>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9" name="Retângulo 8"/>
          <p:cNvSpPr/>
          <p:nvPr/>
        </p:nvSpPr>
        <p:spPr>
          <a:xfrm rot="937673">
            <a:off x="8358237" y="595768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10" name="Retângulo 9"/>
          <p:cNvSpPr/>
          <p:nvPr/>
        </p:nvSpPr>
        <p:spPr>
          <a:xfrm rot="2294606">
            <a:off x="8293421" y="2874546"/>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11" name="Retângulo 10"/>
          <p:cNvSpPr/>
          <p:nvPr/>
        </p:nvSpPr>
        <p:spPr>
          <a:xfrm rot="20350592">
            <a:off x="5147849" y="5910830"/>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Tree>
    <p:extLst>
      <p:ext uri="{BB962C8B-B14F-4D97-AF65-F5344CB8AC3E}">
        <p14:creationId xmlns:p14="http://schemas.microsoft.com/office/powerpoint/2010/main" val="2045994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863828" y="948105"/>
            <a:ext cx="7416825" cy="707886"/>
          </a:xfrm>
          <a:prstGeom prst="rect">
            <a:avLst/>
          </a:prstGeom>
          <a:noFill/>
        </p:spPr>
        <p:txBody>
          <a:bodyPr wrap="square" rtlCol="0">
            <a:spAutoFit/>
          </a:bodyPr>
          <a:lstStyle/>
          <a:p>
            <a:pPr algn="ctr"/>
            <a:r>
              <a:rPr lang="pt-BR" sz="4000" b="1" i="1" dirty="0" smtClean="0">
                <a:solidFill>
                  <a:schemeClr val="accent6">
                    <a:lumMod val="50000"/>
                  </a:schemeClr>
                </a:solidFill>
                <a:latin typeface="Comic Sans MS" panose="030F0702030302020204" pitchFamily="66" charset="0"/>
              </a:rPr>
              <a:t>Sinais de Esperança</a:t>
            </a:r>
            <a:endParaRPr lang="pt-BR" sz="4000" b="1" i="1" dirty="0">
              <a:solidFill>
                <a:schemeClr val="accent6">
                  <a:lumMod val="50000"/>
                </a:schemeClr>
              </a:solidFill>
              <a:latin typeface="Comic Sans MS" panose="030F0702030302020204" pitchFamily="66" charset="0"/>
            </a:endParaRPr>
          </a:p>
        </p:txBody>
      </p:sp>
      <p:sp>
        <p:nvSpPr>
          <p:cNvPr id="3" name="Retângulo 2"/>
          <p:cNvSpPr/>
          <p:nvPr/>
        </p:nvSpPr>
        <p:spPr>
          <a:xfrm>
            <a:off x="0" y="0"/>
            <a:ext cx="9144000" cy="76296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1  - PREOCUPAÇÕES</a:t>
            </a:r>
            <a:endParaRPr lang="pt-BR" sz="3600" b="1" dirty="0">
              <a:solidFill>
                <a:schemeClr val="bg1"/>
              </a:solidFill>
              <a:latin typeface="Cambria" panose="02040503050406030204" pitchFamily="18" charset="0"/>
            </a:endParaRPr>
          </a:p>
        </p:txBody>
      </p:sp>
      <p:sp>
        <p:nvSpPr>
          <p:cNvPr id="5" name="Elipse 4"/>
          <p:cNvSpPr/>
          <p:nvPr/>
        </p:nvSpPr>
        <p:spPr>
          <a:xfrm>
            <a:off x="7380312" y="1151175"/>
            <a:ext cx="360040" cy="3017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6" name="Elipse 5"/>
          <p:cNvSpPr/>
          <p:nvPr/>
        </p:nvSpPr>
        <p:spPr>
          <a:xfrm>
            <a:off x="1403648" y="1149648"/>
            <a:ext cx="360040" cy="3017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7" name="CaixaDeTexto 6"/>
          <p:cNvSpPr txBox="1"/>
          <p:nvPr/>
        </p:nvSpPr>
        <p:spPr>
          <a:xfrm>
            <a:off x="179752" y="1763479"/>
            <a:ext cx="8784976" cy="1200329"/>
          </a:xfrm>
          <a:prstGeom prst="rect">
            <a:avLst/>
          </a:prstGeom>
          <a:noFill/>
        </p:spPr>
        <p:txBody>
          <a:bodyPr wrap="square" rtlCol="0">
            <a:spAutoFit/>
          </a:bodyPr>
          <a:lstStyle/>
          <a:p>
            <a:pPr algn="ctr"/>
            <a:r>
              <a:rPr lang="pt-BR" sz="2400" b="1" i="1" dirty="0" smtClean="0">
                <a:solidFill>
                  <a:srgbClr val="18AC04"/>
                </a:solidFill>
                <a:latin typeface="Times New Roman" panose="02020603050405020304" pitchFamily="18" charset="0"/>
                <a:cs typeface="Times New Roman" panose="02020603050405020304" pitchFamily="18" charset="0"/>
              </a:rPr>
              <a:t>“Alegres por causa da esperança”</a:t>
            </a:r>
            <a:r>
              <a:rPr lang="pt-BR" sz="2400" dirty="0" smtClean="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a:t>
            </a:r>
            <a:r>
              <a:rPr lang="pt-BR" sz="2000" dirty="0" err="1" smtClean="0">
                <a:latin typeface="Times New Roman" panose="02020603050405020304" pitchFamily="18" charset="0"/>
                <a:cs typeface="Times New Roman" panose="02020603050405020304" pitchFamily="18" charset="0"/>
              </a:rPr>
              <a:t>Rm</a:t>
            </a:r>
            <a:r>
              <a:rPr lang="pt-BR" sz="2000" dirty="0" smtClean="0">
                <a:latin typeface="Times New Roman" panose="02020603050405020304" pitchFamily="18" charset="0"/>
                <a:cs typeface="Times New Roman" panose="02020603050405020304" pitchFamily="18" charset="0"/>
              </a:rPr>
              <a:t> 12,12) </a:t>
            </a:r>
            <a:r>
              <a:rPr lang="pt-BR" sz="2400" dirty="0" smtClean="0">
                <a:latin typeface="Times New Roman" panose="02020603050405020304" pitchFamily="18" charset="0"/>
                <a:cs typeface="Times New Roman" panose="02020603050405020304" pitchFamily="18" charset="0"/>
              </a:rPr>
              <a:t>é o título desta reflexão. Trata-se da esperança cristã, que nos faz acreditar num futuro com mais ética e justiça.</a:t>
            </a:r>
            <a:endParaRPr lang="pt-BR" sz="2400" dirty="0" smtClean="0">
              <a:solidFill>
                <a:srgbClr val="C0000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1128"/>
            <a:ext cx="914400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179512" y="3011468"/>
            <a:ext cx="8784976" cy="1569660"/>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 crise na qual o  Brasil mergulhou parece ter levado muitos cidadãos a não mais acreditar na força do voto. No entanto, </a:t>
            </a:r>
            <a:r>
              <a:rPr lang="pt-BR" sz="2400" b="1" dirty="0" smtClean="0">
                <a:latin typeface="Times New Roman" panose="02020603050405020304" pitchFamily="18" charset="0"/>
                <a:cs typeface="Times New Roman" panose="02020603050405020304" pitchFamily="18" charset="0"/>
              </a:rPr>
              <a:t>há o despertar da consciência</a:t>
            </a:r>
            <a:r>
              <a:rPr lang="pt-BR" sz="2400" dirty="0" smtClean="0">
                <a:latin typeface="Times New Roman" panose="02020603050405020304" pitchFamily="18" charset="0"/>
                <a:cs typeface="Times New Roman" panose="02020603050405020304" pitchFamily="18" charset="0"/>
              </a:rPr>
              <a:t> de muitas pessoas e instituições referente à necessidade de </a:t>
            </a:r>
            <a:r>
              <a:rPr lang="pt-BR" sz="2400" b="1" dirty="0" smtClean="0">
                <a:latin typeface="Times New Roman" panose="02020603050405020304" pitchFamily="18" charset="0"/>
                <a:cs typeface="Times New Roman" panose="02020603050405020304" pitchFamily="18" charset="0"/>
              </a:rPr>
              <a:t>acompanhar efetivamente o mandato dos políticos.</a:t>
            </a:r>
          </a:p>
        </p:txBody>
      </p:sp>
      <p:sp>
        <p:nvSpPr>
          <p:cNvPr id="10" name="CaixaDeTexto 9"/>
          <p:cNvSpPr txBox="1"/>
          <p:nvPr/>
        </p:nvSpPr>
        <p:spPr>
          <a:xfrm>
            <a:off x="484490" y="5013176"/>
            <a:ext cx="4608512" cy="1200329"/>
          </a:xfrm>
          <a:prstGeom prst="rect">
            <a:avLst/>
          </a:prstGeom>
          <a:solidFill>
            <a:srgbClr val="18AC04"/>
          </a:solidFill>
          <a:ln>
            <a:noFill/>
          </a:ln>
          <a:scene3d>
            <a:camera prst="perspectiveContrastingRightFacing"/>
            <a:lightRig rig="threePt" dir="t"/>
          </a:scene3d>
        </p:spPr>
        <p:txBody>
          <a:bodyPr wrap="square" rtlCol="0">
            <a:spAutoFit/>
          </a:bodyPr>
          <a:lstStyle/>
          <a:p>
            <a:pPr algn="ctr"/>
            <a:r>
              <a:rPr lang="pt-BR" sz="2400" b="1" dirty="0" smtClean="0">
                <a:solidFill>
                  <a:schemeClr val="bg1"/>
                </a:solidFill>
                <a:latin typeface="Cambria" panose="02040503050406030204" pitchFamily="18" charset="0"/>
              </a:rPr>
              <a:t>Enfim, o grande protagonista das mudanças que o Brasil precisa é o povo, é você!</a:t>
            </a:r>
            <a:endParaRPr lang="pt-BR"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711899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9144000" cy="762963"/>
          </a:xfrm>
          <a:prstGeom prst="rect">
            <a:avLst/>
          </a:prstGeom>
          <a:solidFill>
            <a:srgbClr val="18AC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2  - IGREJA E AS ELEIÇÕES</a:t>
            </a:r>
            <a:endParaRPr lang="pt-BR" sz="3600" b="1" dirty="0">
              <a:solidFill>
                <a:schemeClr val="bg1"/>
              </a:solidFill>
              <a:latin typeface="Cambria" panose="02040503050406030204" pitchFamily="18" charset="0"/>
            </a:endParaRPr>
          </a:p>
        </p:txBody>
      </p:sp>
      <p:sp>
        <p:nvSpPr>
          <p:cNvPr id="7" name="CaixaDeTexto 6"/>
          <p:cNvSpPr txBox="1"/>
          <p:nvPr/>
        </p:nvSpPr>
        <p:spPr>
          <a:xfrm>
            <a:off x="179512" y="908720"/>
            <a:ext cx="8784976" cy="1938992"/>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 Igreja se sente chamada a ser </a:t>
            </a:r>
            <a:r>
              <a:rPr lang="pt-BR" sz="2400" b="1" dirty="0" smtClean="0">
                <a:latin typeface="Times New Roman" panose="02020603050405020304" pitchFamily="18" charset="0"/>
                <a:cs typeface="Times New Roman" panose="02020603050405020304" pitchFamily="18" charset="0"/>
              </a:rPr>
              <a:t>“advogada da justiça e defensora dos pobres diante das intoleráveis desigualdades sociais e econômicas, que clama ao céu”</a:t>
            </a:r>
            <a:r>
              <a:rPr lang="pt-BR" sz="2400" dirty="0" smtClean="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a:t>
            </a:r>
            <a:r>
              <a:rPr lang="pt-BR" sz="2000" dirty="0" err="1" smtClean="0">
                <a:latin typeface="Times New Roman" panose="02020603050405020304" pitchFamily="18" charset="0"/>
                <a:cs typeface="Times New Roman" panose="02020603050405020304" pitchFamily="18" charset="0"/>
              </a:rPr>
              <a:t>DAp</a:t>
            </a:r>
            <a:r>
              <a:rPr lang="pt-BR" sz="2000" dirty="0" smtClean="0">
                <a:latin typeface="Times New Roman" panose="02020603050405020304" pitchFamily="18" charset="0"/>
                <a:cs typeface="Times New Roman" panose="02020603050405020304" pitchFamily="18" charset="0"/>
              </a:rPr>
              <a:t>. n. 395). </a:t>
            </a:r>
            <a:r>
              <a:rPr lang="pt-BR" sz="2400" dirty="0" smtClean="0">
                <a:latin typeface="Times New Roman" panose="02020603050405020304" pitchFamily="18" charset="0"/>
                <a:cs typeface="Times New Roman" panose="02020603050405020304" pitchFamily="18" charset="0"/>
              </a:rPr>
              <a:t>Para cumprir essa missão, a Igreja incentiva os fiéis a interagir  com a política. O Papa Francisco escreveu:</a:t>
            </a:r>
            <a:endParaRPr lang="pt-BR" sz="2400" b="1" dirty="0" smtClean="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 y="2847712"/>
            <a:ext cx="9136133" cy="400193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253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UARIO\Pictures\16main-thumb-953x777-127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223" y="1331834"/>
            <a:ext cx="3876360" cy="4104455"/>
          </a:xfrm>
          <a:prstGeom prst="ellipse">
            <a:avLst/>
          </a:prstGeom>
          <a:ln w="285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51520" y="258689"/>
            <a:ext cx="4464496" cy="6370975"/>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“Ninguém pode exigir de nós que releguemos a religião para a intimidade secreta das pessoas, sem qualquer influência na vida social e nacional, sem nos preocupar com a saúde  das instituições da sociedade civil, sem nos pronunciar sobre os acontecimentos que interessam aos cidadãos. Uma fé autêntica – que nunca é cômoda nem individualista – comporta sempre um desejo de mudar o mundo, transmitir valores, deixar a terra um pouco melhor depois da nossa passagem por ela.” </a:t>
            </a:r>
            <a:r>
              <a:rPr lang="pt-BR" sz="2000" dirty="0" smtClean="0">
                <a:latin typeface="Times New Roman" panose="02020603050405020304" pitchFamily="18" charset="0"/>
                <a:cs typeface="Times New Roman" panose="02020603050405020304" pitchFamily="18" charset="0"/>
              </a:rPr>
              <a:t>(EG, n. 183)</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758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323528" y="116632"/>
            <a:ext cx="8568953" cy="1200329"/>
          </a:xfrm>
          <a:prstGeom prst="rect">
            <a:avLst/>
          </a:prstGeom>
          <a:noFill/>
        </p:spPr>
        <p:txBody>
          <a:bodyPr wrap="square" rtlCol="0">
            <a:spAutoFit/>
          </a:bodyPr>
          <a:lstStyle/>
          <a:p>
            <a:pPr algn="ctr"/>
            <a:r>
              <a:rPr lang="pt-BR" sz="3600" b="1" i="1" dirty="0" smtClean="0">
                <a:latin typeface="Comic Sans MS" panose="030F0702030302020204" pitchFamily="66" charset="0"/>
              </a:rPr>
              <a:t>Papa Francisco aos políticos </a:t>
            </a:r>
          </a:p>
          <a:p>
            <a:pPr algn="ctr"/>
            <a:r>
              <a:rPr lang="pt-BR" sz="3600" b="1" i="1" dirty="0" smtClean="0">
                <a:latin typeface="Comic Sans MS" panose="030F0702030302020204" pitchFamily="66" charset="0"/>
              </a:rPr>
              <a:t>católicos da América Latina</a:t>
            </a:r>
            <a:endParaRPr lang="pt-BR" sz="3600" b="1" i="1" dirty="0">
              <a:latin typeface="Comic Sans MS" panose="030F0702030302020204" pitchFamily="66" charset="0"/>
            </a:endParaRPr>
          </a:p>
        </p:txBody>
      </p:sp>
      <p:sp>
        <p:nvSpPr>
          <p:cNvPr id="3" name="CaixaDeTexto 2"/>
          <p:cNvSpPr txBox="1"/>
          <p:nvPr/>
        </p:nvSpPr>
        <p:spPr>
          <a:xfrm>
            <a:off x="611560" y="1556792"/>
            <a:ext cx="7920880" cy="1569660"/>
          </a:xfrm>
          <a:prstGeom prst="rect">
            <a:avLst/>
          </a:prstGeom>
          <a:noFill/>
        </p:spPr>
        <p:txBody>
          <a:bodyPr wrap="square" rtlCol="0">
            <a:spAutoFit/>
          </a:bodyPr>
          <a:lstStyle/>
          <a:p>
            <a:pPr algn="just" fontAlgn="base"/>
            <a:r>
              <a:rPr lang="pt-BR" sz="2400" dirty="0">
                <a:latin typeface="Times New Roman" panose="02020603050405020304" pitchFamily="18" charset="0"/>
                <a:cs typeface="Times New Roman" panose="02020603050405020304" pitchFamily="18" charset="0"/>
              </a:rPr>
              <a:t>A política é um serviço inestimável de dedicação para a consecução do bem comum da sociedade. Ela é, antes de tudo, serviço; não é serva de ambições individuais, de prepotência de facções e de centros de </a:t>
            </a:r>
            <a:r>
              <a:rPr lang="pt-BR" sz="2400" dirty="0" smtClean="0">
                <a:latin typeface="Times New Roman" panose="02020603050405020304" pitchFamily="18" charset="0"/>
                <a:cs typeface="Times New Roman" panose="02020603050405020304" pitchFamily="18" charset="0"/>
              </a:rPr>
              <a:t>interesses […]</a:t>
            </a:r>
          </a:p>
        </p:txBody>
      </p:sp>
      <p:pic>
        <p:nvPicPr>
          <p:cNvPr id="3074" name="Picture 2" descr="E:\Imagens\Papas\Francisco\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84984"/>
            <a:ext cx="4589768" cy="3590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tângulo 3"/>
          <p:cNvSpPr/>
          <p:nvPr/>
        </p:nvSpPr>
        <p:spPr>
          <a:xfrm>
            <a:off x="611560" y="3573016"/>
            <a:ext cx="3816424" cy="2677656"/>
          </a:xfrm>
          <a:prstGeom prst="rect">
            <a:avLst/>
          </a:prstGeom>
        </p:spPr>
        <p:txBody>
          <a:bodyPr wrap="square">
            <a:spAutoFit/>
          </a:bodyPr>
          <a:lstStyle/>
          <a:p>
            <a:pPr algn="just" fontAlgn="base"/>
            <a:r>
              <a:rPr lang="pt-BR" sz="2400" dirty="0">
                <a:latin typeface="Times New Roman" panose="02020603050405020304" pitchFamily="18" charset="0"/>
                <a:cs typeface="Times New Roman" panose="02020603050405020304" pitchFamily="18" charset="0"/>
              </a:rPr>
              <a:t>É Claro que não se deve contrapor o serviço ao poder – ninguém quer um poder impotente! – mas o poder deve estar ordenado para o serviço a fim de não degenerar […]</a:t>
            </a:r>
          </a:p>
        </p:txBody>
      </p:sp>
    </p:spTree>
    <p:extLst>
      <p:ext uri="{BB962C8B-B14F-4D97-AF65-F5344CB8AC3E}">
        <p14:creationId xmlns:p14="http://schemas.microsoft.com/office/powerpoint/2010/main" val="4281397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0592"/>
            <a:ext cx="8712968" cy="3785652"/>
          </a:xfrm>
          <a:prstGeom prst="rect">
            <a:avLst/>
          </a:prstGeom>
        </p:spPr>
        <p:txBody>
          <a:bodyPr wrap="square">
            <a:spAutoFit/>
          </a:bodyPr>
          <a:lstStyle/>
          <a:p>
            <a:pPr algn="just" fontAlgn="base"/>
            <a:r>
              <a:rPr lang="pt-BR" sz="2400" b="1" dirty="0">
                <a:latin typeface="Times New Roman" panose="02020603050405020304" pitchFamily="18" charset="0"/>
                <a:cs typeface="Times New Roman" panose="02020603050405020304" pitchFamily="18" charset="0"/>
              </a:rPr>
              <a:t>Estai certos de que a Igreja Católica louva e aprecia o trabalho de quantos se dedicam ao bem da nação e tomam sobre si o peso de tal cargo, a serviços dos homens </a:t>
            </a:r>
            <a:r>
              <a:rPr lang="pt-BR" sz="2400" b="1" dirty="0" smtClean="0">
                <a:latin typeface="Times New Roman" panose="02020603050405020304" pitchFamily="18" charset="0"/>
                <a:cs typeface="Times New Roman" panose="02020603050405020304" pitchFamily="18" charset="0"/>
              </a:rPr>
              <a:t>[…]</a:t>
            </a:r>
          </a:p>
          <a:p>
            <a:pPr algn="just" fontAlgn="base"/>
            <a:endParaRPr lang="pt-BR" sz="2400" dirty="0">
              <a:latin typeface="Times New Roman" panose="02020603050405020304" pitchFamily="18" charset="0"/>
              <a:cs typeface="Times New Roman" panose="02020603050405020304" pitchFamily="18" charset="0"/>
            </a:endParaRPr>
          </a:p>
          <a:p>
            <a:pPr algn="just" fontAlgn="base"/>
            <a:r>
              <a:rPr lang="pt-BR" sz="2400" dirty="0">
                <a:latin typeface="Times New Roman" panose="02020603050405020304" pitchFamily="18" charset="0"/>
                <a:cs typeface="Times New Roman" panose="02020603050405020304" pitchFamily="18" charset="0"/>
              </a:rPr>
              <a:t>O ponto de referência fundamental desse serviço, que requer constância, engajamento e inteligência, é o bem comum, sem o qual os direitos e as mais nobres aspirações das pessoas, das famílias e dos grupos intermediários, em geral, não poderiam se realizar plenamente, porque viria a faltar o espaço organizado e civil no qual viver e trabalhar […]</a:t>
            </a:r>
          </a:p>
        </p:txBody>
      </p:sp>
      <p:pic>
        <p:nvPicPr>
          <p:cNvPr id="4098" name="Picture 2" descr="E:\Imagens\Papas\Francisco\francis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77072"/>
            <a:ext cx="4625082" cy="2802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tângulo 2"/>
          <p:cNvSpPr/>
          <p:nvPr/>
        </p:nvSpPr>
        <p:spPr>
          <a:xfrm>
            <a:off x="4860032" y="4581128"/>
            <a:ext cx="4032448" cy="1569660"/>
          </a:xfrm>
          <a:prstGeom prst="rect">
            <a:avLst/>
          </a:prstGeom>
        </p:spPr>
        <p:txBody>
          <a:bodyPr wrap="square">
            <a:spAutoFit/>
          </a:bodyPr>
          <a:lstStyle/>
          <a:p>
            <a:pPr algn="ctr"/>
            <a:r>
              <a:rPr lang="pt-BR" sz="3200" b="1" dirty="0">
                <a:latin typeface="Times New Roman" panose="02020603050405020304" pitchFamily="18" charset="0"/>
                <a:cs typeface="Times New Roman" panose="02020603050405020304" pitchFamily="18" charset="0"/>
              </a:rPr>
              <a:t>Sentimos necessidade de reabilitar a dignidade da política. </a:t>
            </a:r>
            <a:endParaRPr lang="pt-BR" sz="3200" dirty="0"/>
          </a:p>
        </p:txBody>
      </p:sp>
    </p:spTree>
    <p:extLst>
      <p:ext uri="{BB962C8B-B14F-4D97-AF65-F5344CB8AC3E}">
        <p14:creationId xmlns:p14="http://schemas.microsoft.com/office/powerpoint/2010/main" val="147390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367"/>
            <a:ext cx="5652120" cy="5047536"/>
          </a:xfrm>
          <a:prstGeom prst="rect">
            <a:avLst/>
          </a:prstGeom>
        </p:spPr>
        <p:txBody>
          <a:bodyPr wrap="square">
            <a:spAutoFit/>
          </a:bodyPr>
          <a:lstStyle/>
          <a:p>
            <a:pPr algn="ctr" fontAlgn="base"/>
            <a:r>
              <a:rPr lang="pt-BR" sz="2300" dirty="0" smtClean="0">
                <a:latin typeface="Times New Roman" panose="02020603050405020304" pitchFamily="18" charset="0"/>
                <a:cs typeface="Times New Roman" panose="02020603050405020304" pitchFamily="18" charset="0"/>
              </a:rPr>
              <a:t>Se </a:t>
            </a:r>
            <a:r>
              <a:rPr lang="pt-BR" sz="2300" dirty="0">
                <a:latin typeface="Times New Roman" panose="02020603050405020304" pitchFamily="18" charset="0"/>
                <a:cs typeface="Times New Roman" panose="02020603050405020304" pitchFamily="18" charset="0"/>
              </a:rPr>
              <a:t>penso na América Latina, como não observar o descrédito popular no qual caíram todas as instancias políticas, a crise dos partidos políticos, a ausência de debates políticos de valor que visem projetos e estratégias a nível nacional e continental que vão além da politicagem… Faltam também a formação e o intercâmbio de novas gerações políticas. Por isso, os povos olham de longe e criticam os políticos e os veem como uma corporação de profissionais que cuidam dos próprios interesses ou os denunciam com raiva, por vezes sem as devidas distinções, como impregnados de </a:t>
            </a:r>
            <a:r>
              <a:rPr lang="pt-BR" sz="2300" dirty="0" smtClean="0">
                <a:latin typeface="Times New Roman" panose="02020603050405020304" pitchFamily="18" charset="0"/>
                <a:cs typeface="Times New Roman" panose="02020603050405020304" pitchFamily="18" charset="0"/>
              </a:rPr>
              <a:t>corrupção […]</a:t>
            </a:r>
            <a:endParaRPr lang="pt-BR" sz="2300" dirty="0">
              <a:latin typeface="Times New Roman" panose="02020603050405020304" pitchFamily="18" charset="0"/>
              <a:cs typeface="Times New Roman" panose="02020603050405020304" pitchFamily="18" charset="0"/>
            </a:endParaRPr>
          </a:p>
        </p:txBody>
      </p:sp>
      <p:pic>
        <p:nvPicPr>
          <p:cNvPr id="5123" name="Picture 3" descr="E:\Imagens\Papas\Francisco\leadership-2014-pope-franci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0"/>
            <a:ext cx="3491879" cy="5035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tângulo 2"/>
          <p:cNvSpPr/>
          <p:nvPr/>
        </p:nvSpPr>
        <p:spPr>
          <a:xfrm>
            <a:off x="1043608" y="5373216"/>
            <a:ext cx="6984776" cy="1200329"/>
          </a:xfrm>
          <a:prstGeom prst="rect">
            <a:avLst/>
          </a:prstGeom>
        </p:spPr>
        <p:txBody>
          <a:bodyPr wrap="square">
            <a:spAutoFit/>
          </a:bodyPr>
          <a:lstStyle/>
          <a:p>
            <a:pPr algn="ctr" fontAlgn="base"/>
            <a:r>
              <a:rPr lang="pt-BR" sz="2400" b="1" dirty="0">
                <a:latin typeface="Times New Roman" panose="02020603050405020304" pitchFamily="18" charset="0"/>
                <a:cs typeface="Times New Roman" panose="02020603050405020304" pitchFamily="18" charset="0"/>
              </a:rPr>
              <a:t>Precisamos de políticos que, em primeiro lugar, preservem o dom da vida em todas as suas fases e </a:t>
            </a:r>
            <a:r>
              <a:rPr lang="pt-BR" sz="2400" b="1" dirty="0" smtClean="0">
                <a:latin typeface="Times New Roman" panose="02020603050405020304" pitchFamily="18" charset="0"/>
                <a:cs typeface="Times New Roman" panose="02020603050405020304" pitchFamily="18" charset="0"/>
              </a:rPr>
              <a:t>manifestações […]</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87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203848" y="6309320"/>
            <a:ext cx="25922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793193" y="6461720"/>
            <a:ext cx="296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0" y="260648"/>
            <a:ext cx="9144000" cy="646331"/>
          </a:xfrm>
          <a:prstGeom prst="rect">
            <a:avLst/>
          </a:prstGeom>
          <a:noFill/>
        </p:spPr>
        <p:txBody>
          <a:bodyPr wrap="square" rtlCol="0">
            <a:spAutoFit/>
          </a:bodyPr>
          <a:lstStyle/>
          <a:p>
            <a:pPr algn="ctr"/>
            <a:r>
              <a:rPr lang="pt-BR" sz="3600" b="1" dirty="0" smtClean="0">
                <a:solidFill>
                  <a:srgbClr val="18AC04"/>
                </a:solidFill>
                <a:latin typeface="Cambria" panose="02040503050406030204" pitchFamily="18" charset="0"/>
              </a:rPr>
              <a:t>PRECISAMOS DE BONS POLÍTICOS</a:t>
            </a:r>
            <a:endParaRPr lang="pt-BR" sz="3600" b="1" dirty="0">
              <a:solidFill>
                <a:srgbClr val="18AC04"/>
              </a:solidFill>
              <a:latin typeface="Cambria" panose="02040503050406030204" pitchFamily="18" charset="0"/>
            </a:endParaRPr>
          </a:p>
        </p:txBody>
      </p:sp>
      <p:sp>
        <p:nvSpPr>
          <p:cNvPr id="3" name="Retângulo de cantos arredondados 2"/>
          <p:cNvSpPr/>
          <p:nvPr/>
        </p:nvSpPr>
        <p:spPr>
          <a:xfrm>
            <a:off x="827584" y="188640"/>
            <a:ext cx="7488832" cy="86409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3" descr="E:\Imagens\Papas\Francisco\1240079_526387887436883_52182954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1" y="3076936"/>
            <a:ext cx="3020919" cy="3384784"/>
          </a:xfrm>
          <a:prstGeom prst="ellipse">
            <a:avLst/>
          </a:prstGeom>
          <a:ln w="127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224036" y="1306753"/>
            <a:ext cx="5040560" cy="5278368"/>
          </a:xfrm>
          <a:prstGeom prst="rect">
            <a:avLst/>
          </a:prstGeom>
          <a:noFill/>
        </p:spPr>
        <p:txBody>
          <a:bodyPr wrap="square" rtlCol="0">
            <a:spAutoFit/>
          </a:bodyPr>
          <a:lstStyle/>
          <a:p>
            <a:pPr algn="ctr"/>
            <a:r>
              <a:rPr lang="pt-BR" sz="2700" dirty="0" smtClean="0">
                <a:latin typeface="Times New Roman" panose="02020603050405020304" pitchFamily="18" charset="0"/>
                <a:cs typeface="Times New Roman" panose="02020603050405020304" pitchFamily="18" charset="0"/>
              </a:rPr>
              <a:t>“Há necessidade e dirigentes políticos que vivam com paixão o seu serviço aos povos, solidários com os seus sofrimentos e esperanças; políticos que anteponham o bem comum aos seus interesses privados, que sejam abertos  ouvir e a aprender no diálogo democrático, que conjuguem a busca da justiça com a misericórdia e a reconciliação”</a:t>
            </a:r>
          </a:p>
          <a:p>
            <a:pPr algn="ctr"/>
            <a:r>
              <a:rPr lang="pt-BR" sz="2000" i="1" dirty="0" smtClean="0">
                <a:latin typeface="Times New Roman" panose="02020603050405020304" pitchFamily="18" charset="0"/>
                <a:cs typeface="Times New Roman" panose="02020603050405020304" pitchFamily="18" charset="0"/>
              </a:rPr>
              <a:t>(Papa aos políticos latino-americanos, dezembro de 2017)</a:t>
            </a:r>
            <a:endParaRPr lang="pt-BR" sz="2000" i="1" dirty="0">
              <a:latin typeface="Times New Roman" panose="02020603050405020304" pitchFamily="18" charset="0"/>
              <a:cs typeface="Times New Roman" panose="02020603050405020304" pitchFamily="18" charset="0"/>
            </a:endParaRPr>
          </a:p>
        </p:txBody>
      </p:sp>
      <p:sp>
        <p:nvSpPr>
          <p:cNvPr id="11" name="Retângulo de cantos arredondados 10"/>
          <p:cNvSpPr/>
          <p:nvPr/>
        </p:nvSpPr>
        <p:spPr>
          <a:xfrm>
            <a:off x="5432678" y="1318989"/>
            <a:ext cx="3168352" cy="1546183"/>
          </a:xfrm>
          <a:prstGeom prst="roundRect">
            <a:avLst>
              <a:gd name="adj" fmla="val 23095"/>
            </a:avLst>
          </a:prstGeom>
          <a:solidFill>
            <a:srgbClr val="FBFE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5432677" y="1318989"/>
            <a:ext cx="3168351" cy="1569660"/>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Políticos que anteponham o bem comum aos seus interesses privados</a:t>
            </a:r>
            <a:endParaRPr lang="pt-B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357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3968" y="116632"/>
            <a:ext cx="4750612" cy="4154984"/>
          </a:xfrm>
          <a:prstGeom prst="rect">
            <a:avLst/>
          </a:prstGeom>
        </p:spPr>
        <p:txBody>
          <a:bodyPr wrap="square">
            <a:spAutoFit/>
          </a:bodyPr>
          <a:lstStyle/>
          <a:p>
            <a:pPr algn="ctr" fontAlgn="base"/>
            <a:r>
              <a:rPr lang="pt-BR" sz="2400" dirty="0">
                <a:latin typeface="Times New Roman" panose="02020603050405020304" pitchFamily="18" charset="0"/>
                <a:cs typeface="Times New Roman" panose="02020603050405020304" pitchFamily="18" charset="0"/>
              </a:rPr>
              <a:t>A américa Latina precisa também de um crescimento industrial, tecnológico, autossustentável e sustentável, ao lado de políticas que enfrentem o drama da pobreza e visem a equidade e a inclusão, porque não é verdadeiro desenvolvimento aquele que deixa multidões indefesas e continua a alimentar uma escandalosa desigualdade </a:t>
            </a:r>
            <a:r>
              <a:rPr lang="pt-BR" sz="2400" dirty="0" smtClean="0">
                <a:latin typeface="Times New Roman" panose="02020603050405020304" pitchFamily="18" charset="0"/>
                <a:cs typeface="Times New Roman" panose="02020603050405020304" pitchFamily="18" charset="0"/>
              </a:rPr>
              <a:t>social [...]</a:t>
            </a:r>
          </a:p>
        </p:txBody>
      </p:sp>
      <p:pic>
        <p:nvPicPr>
          <p:cNvPr id="6146" name="Picture 2" descr="E:\Imagens\Papas\Francisco\Pope_franci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3876" cy="4221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tângulo 2"/>
          <p:cNvSpPr/>
          <p:nvPr/>
        </p:nvSpPr>
        <p:spPr>
          <a:xfrm>
            <a:off x="251520" y="4869160"/>
            <a:ext cx="8640960" cy="1569660"/>
          </a:xfrm>
          <a:prstGeom prst="rect">
            <a:avLst/>
          </a:prstGeom>
        </p:spPr>
        <p:txBody>
          <a:bodyPr wrap="square">
            <a:spAutoFit/>
          </a:bodyPr>
          <a:lstStyle/>
          <a:p>
            <a:pPr algn="ctr" fontAlgn="base"/>
            <a:r>
              <a:rPr lang="pt-BR" sz="3200" b="1" dirty="0">
                <a:latin typeface="Times New Roman" panose="02020603050405020304" pitchFamily="18" charset="0"/>
                <a:cs typeface="Times New Roman" panose="02020603050405020304" pitchFamily="18" charset="0"/>
              </a:rPr>
              <a:t>Devemos nos encaminhar rumo a democracias maduras, participativas, sem as chagas da corrupção [...]</a:t>
            </a:r>
            <a:endParaRPr lang="pt-B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796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9532" y="404664"/>
            <a:ext cx="8424936" cy="3046988"/>
          </a:xfrm>
          <a:prstGeom prst="rect">
            <a:avLst/>
          </a:prstGeom>
        </p:spPr>
        <p:txBody>
          <a:bodyPr wrap="square">
            <a:spAutoFit/>
          </a:bodyPr>
          <a:lstStyle/>
          <a:p>
            <a:pPr algn="ctr" fontAlgn="base"/>
            <a:r>
              <a:rPr lang="pt-BR" sz="2400" dirty="0">
                <a:latin typeface="Times New Roman" panose="02020603050405020304" pitchFamily="18" charset="0"/>
                <a:cs typeface="Times New Roman" panose="02020603050405020304" pitchFamily="18" charset="0"/>
              </a:rPr>
              <a:t>Não se pode descuidar de uma educação integral, que começa na família e se desenvolve numa escolarização de qualidade para todos. É necessário reforçar o tecido familiar e social. Uma cultura do encontro – e não de antagonismos constantes – deve fortalecer os vínculos fundamentais de humanidade e sociabilidade e lançar fundamentos sólidos para uma amizade social que deixe para trás as garras do individualismo e as da massificação, da popularização e da </a:t>
            </a:r>
            <a:r>
              <a:rPr lang="pt-BR" sz="2400" dirty="0" smtClean="0">
                <a:latin typeface="Times New Roman" panose="02020603050405020304" pitchFamily="18" charset="0"/>
                <a:cs typeface="Times New Roman" panose="02020603050405020304" pitchFamily="18" charset="0"/>
              </a:rPr>
              <a:t>manipulação […]</a:t>
            </a:r>
            <a:endParaRPr lang="pt-BR" sz="2400" dirty="0">
              <a:latin typeface="Times New Roman" panose="02020603050405020304" pitchFamily="18" charset="0"/>
              <a:cs typeface="Times New Roman" panose="02020603050405020304" pitchFamily="18" charset="0"/>
            </a:endParaRPr>
          </a:p>
        </p:txBody>
      </p:sp>
      <p:pic>
        <p:nvPicPr>
          <p:cNvPr id="7170" name="Picture 2" descr="E:\Imagens\Papas\Francisco\pope-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44000"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95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2636912"/>
            <a:ext cx="8928992" cy="3985706"/>
          </a:xfrm>
          <a:prstGeom prst="rect">
            <a:avLst/>
          </a:prstGeom>
        </p:spPr>
        <p:txBody>
          <a:bodyPr wrap="square">
            <a:spAutoFit/>
          </a:bodyPr>
          <a:lstStyle/>
          <a:p>
            <a:pPr algn="ctr" fontAlgn="base"/>
            <a:r>
              <a:rPr lang="pt-BR" sz="2300" dirty="0">
                <a:latin typeface="Times New Roman" panose="02020603050405020304" pitchFamily="18" charset="0"/>
                <a:cs typeface="Times New Roman" panose="02020603050405020304" pitchFamily="18" charset="0"/>
              </a:rPr>
              <a:t>Precisamos reconhecer a cidade – e, portanto, todos os espaços onde se realiza a vida do nosso povo – a partir de um olhar contemplativo, isto é, um olhar de fé que descubra Deus que habita nas suas casas, nas suas ruas, nas suas praças</a:t>
            </a:r>
            <a:r>
              <a:rPr lang="pt-BR" sz="2300" dirty="0" smtClean="0">
                <a:latin typeface="Times New Roman" panose="02020603050405020304" pitchFamily="18" charset="0"/>
                <a:cs typeface="Times New Roman" panose="02020603050405020304" pitchFamily="18" charset="0"/>
              </a:rPr>
              <a:t>.</a:t>
            </a:r>
          </a:p>
          <a:p>
            <a:pPr algn="ctr" fontAlgn="base"/>
            <a:endParaRPr lang="pt-BR" sz="2300" dirty="0">
              <a:latin typeface="Times New Roman" panose="02020603050405020304" pitchFamily="18" charset="0"/>
              <a:cs typeface="Times New Roman" panose="02020603050405020304" pitchFamily="18" charset="0"/>
            </a:endParaRPr>
          </a:p>
          <a:p>
            <a:pPr algn="ctr" fontAlgn="base"/>
            <a:r>
              <a:rPr lang="pt-BR" sz="2300" dirty="0">
                <a:latin typeface="Times New Roman" panose="02020603050405020304" pitchFamily="18" charset="0"/>
                <a:cs typeface="Times New Roman" panose="02020603050405020304" pitchFamily="18" charset="0"/>
              </a:rPr>
              <a:t>Enfim, muitas vezes caímos na tentação de pensar que o leigo comprometido é somente aquele que trabalha nas obras da Igreja e/ou nas realidades da paroquia ou da diocese. Refletimos pouco sobre o modo como acompanhar na sua vida pública e quotidiana um católico; também refletimos pouco sobre como deve agir um cristão na sua atividade diária, como servidor público, com as responsabilidades que </a:t>
            </a:r>
            <a:r>
              <a:rPr lang="pt-BR" sz="2300" dirty="0" smtClean="0">
                <a:latin typeface="Times New Roman" panose="02020603050405020304" pitchFamily="18" charset="0"/>
                <a:cs typeface="Times New Roman" panose="02020603050405020304" pitchFamily="18" charset="0"/>
              </a:rPr>
              <a:t>tem […]</a:t>
            </a:r>
            <a:endParaRPr lang="pt-BR" sz="2300" dirty="0">
              <a:latin typeface="Times New Roman" panose="02020603050405020304" pitchFamily="18" charset="0"/>
              <a:cs typeface="Times New Roman" panose="02020603050405020304" pitchFamily="18" charset="0"/>
            </a:endParaRPr>
          </a:p>
        </p:txBody>
      </p:sp>
      <p:pic>
        <p:nvPicPr>
          <p:cNvPr id="3" name="Picture 2" descr="E:\Imagens\Papas\Francisco\pope-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492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0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863828" y="948105"/>
            <a:ext cx="7416825" cy="707886"/>
          </a:xfrm>
          <a:prstGeom prst="rect">
            <a:avLst/>
          </a:prstGeom>
          <a:noFill/>
        </p:spPr>
        <p:txBody>
          <a:bodyPr wrap="square" rtlCol="0">
            <a:spAutoFit/>
          </a:bodyPr>
          <a:lstStyle/>
          <a:p>
            <a:pPr algn="ctr"/>
            <a:r>
              <a:rPr lang="pt-BR" sz="4000" b="1" i="1" dirty="0" smtClean="0">
                <a:solidFill>
                  <a:srgbClr val="18AC04"/>
                </a:solidFill>
                <a:latin typeface="Comic Sans MS" panose="030F0702030302020204" pitchFamily="66" charset="0"/>
              </a:rPr>
              <a:t>Cartilhas e Debates</a:t>
            </a:r>
            <a:endParaRPr lang="pt-BR" sz="4000" b="1" i="1" dirty="0">
              <a:solidFill>
                <a:srgbClr val="18AC04"/>
              </a:solidFill>
              <a:latin typeface="Comic Sans MS" panose="030F0702030302020204" pitchFamily="66" charset="0"/>
            </a:endParaRPr>
          </a:p>
        </p:txBody>
      </p:sp>
      <p:sp>
        <p:nvSpPr>
          <p:cNvPr id="5" name="Retângulo 4"/>
          <p:cNvSpPr/>
          <p:nvPr/>
        </p:nvSpPr>
        <p:spPr>
          <a:xfrm>
            <a:off x="0" y="0"/>
            <a:ext cx="9144000" cy="762963"/>
          </a:xfrm>
          <a:prstGeom prst="rect">
            <a:avLst/>
          </a:prstGeom>
          <a:solidFill>
            <a:srgbClr val="18AC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2  - IGREJA E AS ELEIÇÕES</a:t>
            </a:r>
            <a:endParaRPr lang="pt-BR" sz="3600" b="1" dirty="0">
              <a:solidFill>
                <a:schemeClr val="bg1"/>
              </a:solidFill>
              <a:latin typeface="Cambria" panose="02040503050406030204" pitchFamily="18" charset="0"/>
            </a:endParaRPr>
          </a:p>
        </p:txBody>
      </p:sp>
      <p:pic>
        <p:nvPicPr>
          <p:cNvPr id="8194" name="Picture 2" descr="a-igreja-e-as-eleicoes-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82996"/>
            <a:ext cx="2520821" cy="3532263"/>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863828" y="1916832"/>
            <a:ext cx="7308572" cy="830997"/>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A Conferência Nacional dos Bispos do Brasil sempre se manifestou sobre questões políticas. </a:t>
            </a:r>
            <a:endParaRPr lang="pt-BR" sz="2400" b="1"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3923928" y="3325633"/>
            <a:ext cx="4537475" cy="3046988"/>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 Igreja Católica adotou a prática de elaboração de textos e cartilhas, a fim de conscientizar os eleitores sobre as responsabilidades do voto. O objetivo é ajudar o povo a formar uma consciência cidadã e dialogar sobre o processo político em nossos municípios e estados.</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89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683568" y="188640"/>
            <a:ext cx="7931521" cy="2808312"/>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3" name="CaixaDeTexto 2"/>
          <p:cNvSpPr txBox="1"/>
          <p:nvPr/>
        </p:nvSpPr>
        <p:spPr>
          <a:xfrm>
            <a:off x="900712" y="346736"/>
            <a:ext cx="7560840" cy="2492990"/>
          </a:xfrm>
          <a:prstGeom prst="rect">
            <a:avLst/>
          </a:prstGeom>
          <a:noFill/>
        </p:spPr>
        <p:txBody>
          <a:bodyPr wrap="square" rtlCol="0">
            <a:spAutoFit/>
          </a:bodyPr>
          <a:lstStyle/>
          <a:p>
            <a:pPr algn="ctr"/>
            <a:r>
              <a:rPr lang="pt-BR" sz="2600" b="1" dirty="0" smtClean="0">
                <a:latin typeface="Times New Roman" panose="02020603050405020304" pitchFamily="18" charset="0"/>
                <a:cs typeface="Times New Roman" panose="02020603050405020304" pitchFamily="18" charset="0"/>
              </a:rPr>
              <a:t>Além disso, a formação da consciência política dos leigos não fica restrita aos períodos eleitorais. No dia a dia das comunidades cristãs se realizam palestras, fóruns com a participação de especialistas  e lideranças sobre temas e realidades da vida sociopolítica, econômica, jurídica e cultural</a:t>
            </a:r>
            <a:endParaRPr lang="pt-BR" sz="2600" b="1" dirty="0">
              <a:latin typeface="Times New Roman" panose="02020603050405020304" pitchFamily="18" charset="0"/>
              <a:cs typeface="Times New Roman" panose="02020603050405020304" pitchFamily="18" charset="0"/>
            </a:endParaRPr>
          </a:p>
        </p:txBody>
      </p:sp>
      <p:pic>
        <p:nvPicPr>
          <p:cNvPr id="10245" name="Picture 5" descr="Diocese de GoiÃ¡s promove 5Âº Encontro de FÃ© e PolÃ­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83366"/>
            <a:ext cx="3705008" cy="2449849"/>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95536" y="3384797"/>
            <a:ext cx="4537475" cy="3046988"/>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Destacam-se, pela importância se </a:t>
            </a:r>
            <a:r>
              <a:rPr lang="pt-BR" sz="2400" dirty="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ua missão, os “Grupos de Fé e Política” espalhados pelo Brasil e as “Escolas de Fé e Política”, como o CEFEP </a:t>
            </a:r>
            <a:r>
              <a:rPr lang="pt-BR" sz="2000" i="1" dirty="0" smtClean="0">
                <a:latin typeface="Times New Roman" panose="02020603050405020304" pitchFamily="18" charset="0"/>
                <a:cs typeface="Times New Roman" panose="02020603050405020304" pitchFamily="18" charset="0"/>
              </a:rPr>
              <a:t>(Centro Nacional de Fé e Política Dom Helder Câmara)</a:t>
            </a:r>
            <a:r>
              <a:rPr lang="pt-BR" sz="2400" dirty="0" smtClean="0">
                <a:latin typeface="Times New Roman" panose="02020603050405020304" pitchFamily="18" charset="0"/>
                <a:cs typeface="Times New Roman" panose="02020603050405020304" pitchFamily="18" charset="0"/>
              </a:rPr>
              <a:t>, em âmbito nacional, e tantas outras, em âmbito regional e diocesano</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40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2" y="188640"/>
            <a:ext cx="9144001" cy="646331"/>
          </a:xfrm>
          <a:prstGeom prst="rect">
            <a:avLst/>
          </a:prstGeom>
          <a:noFill/>
        </p:spPr>
        <p:txBody>
          <a:bodyPr wrap="square" rtlCol="0">
            <a:spAutoFit/>
          </a:bodyPr>
          <a:lstStyle/>
          <a:p>
            <a:pPr algn="ctr"/>
            <a:r>
              <a:rPr lang="pt-BR" sz="3600" b="1" i="1" dirty="0" smtClean="0">
                <a:solidFill>
                  <a:srgbClr val="18AC04"/>
                </a:solidFill>
                <a:latin typeface="Comic Sans MS" panose="030F0702030302020204" pitchFamily="66" charset="0"/>
              </a:rPr>
              <a:t>Lei contra a corrupção eleitoral</a:t>
            </a:r>
            <a:endParaRPr lang="pt-BR" sz="3600" b="1" i="1" dirty="0">
              <a:solidFill>
                <a:srgbClr val="18AC04"/>
              </a:solidFill>
              <a:latin typeface="Comic Sans MS" panose="030F0702030302020204" pitchFamily="66" charset="0"/>
            </a:endParaRPr>
          </a:p>
        </p:txBody>
      </p:sp>
      <p:sp>
        <p:nvSpPr>
          <p:cNvPr id="4" name="CaixaDeTexto 3"/>
          <p:cNvSpPr txBox="1"/>
          <p:nvPr/>
        </p:nvSpPr>
        <p:spPr>
          <a:xfrm>
            <a:off x="755574" y="1196752"/>
            <a:ext cx="7632848" cy="1938992"/>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Na Igreja Católica tem crescido, nos últimos anos, o empenho de moralizar as campanhas políticas. A elaboração da Lei 9.840, contra a corrupção eleitoral, teve a participação da coordenação nacional da Comissão Brasileira Justiça e Paz da CNBB.</a:t>
            </a:r>
            <a:endParaRPr lang="pt-BR" sz="2400" dirty="0">
              <a:latin typeface="Times New Roman" panose="02020603050405020304" pitchFamily="18"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491753189"/>
              </p:ext>
            </p:extLst>
          </p:nvPr>
        </p:nvGraphicFramePr>
        <p:xfrm>
          <a:off x="5076056" y="3429000"/>
          <a:ext cx="3658838" cy="3024336"/>
        </p:xfrm>
        <a:graphic>
          <a:graphicData uri="http://schemas.openxmlformats.org/presentationml/2006/ole">
            <mc:AlternateContent xmlns:mc="http://schemas.openxmlformats.org/markup-compatibility/2006">
              <mc:Choice xmlns:v="urn:schemas-microsoft-com:vml" Requires="v">
                <p:oleObj spid="_x0000_s3109" r:id="rId3" imgW="6563641" imgH="6638095" progId="">
                  <p:embed/>
                </p:oleObj>
              </mc:Choice>
              <mc:Fallback>
                <p:oleObj r:id="rId3" imgW="6563641" imgH="6638095" progId="">
                  <p:embed/>
                  <p:pic>
                    <p:nvPicPr>
                      <p:cNvPr id="0"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429000"/>
                        <a:ext cx="3658838" cy="3024336"/>
                      </a:xfrm>
                      <a:prstGeom prst="rect">
                        <a:avLst/>
                      </a:prstGeom>
                      <a:noFill/>
                      <a:ln>
                        <a:noFill/>
                      </a:ln>
                    </p:spPr>
                  </p:pic>
                </p:oleObj>
              </mc:Fallback>
            </mc:AlternateContent>
          </a:graphicData>
        </a:graphic>
      </p:graphicFrame>
      <p:sp>
        <p:nvSpPr>
          <p:cNvPr id="5" name="Retângulo 4"/>
          <p:cNvSpPr/>
          <p:nvPr/>
        </p:nvSpPr>
        <p:spPr>
          <a:xfrm>
            <a:off x="6300192" y="6237312"/>
            <a:ext cx="23042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395536" y="3406348"/>
            <a:ext cx="4608512" cy="3046988"/>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Essa lei propiciou  acréscimo do artigo 41-A na Lei 9.504/1997, para possibilitar a cassação do registro ou do diploma e aplicação de multa de aproximadamente R$ 100 mil </a:t>
            </a:r>
            <a:r>
              <a:rPr lang="pt-BR" sz="2400" b="1" dirty="0" smtClean="0">
                <a:latin typeface="Times New Roman" panose="02020603050405020304" pitchFamily="18" charset="0"/>
                <a:cs typeface="Times New Roman" panose="02020603050405020304" pitchFamily="18" charset="0"/>
              </a:rPr>
              <a:t>aos candidatos que praticarem a corrupção eleitoral na modalidade de compra de voto</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39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03848" y="6309320"/>
            <a:ext cx="25922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156176" y="6309320"/>
            <a:ext cx="25922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5793193" y="6461720"/>
            <a:ext cx="296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flipH="1">
            <a:off x="-2" y="237398"/>
            <a:ext cx="9144001" cy="646331"/>
          </a:xfrm>
          <a:prstGeom prst="rect">
            <a:avLst/>
          </a:prstGeom>
          <a:noFill/>
        </p:spPr>
        <p:txBody>
          <a:bodyPr wrap="square" rtlCol="0">
            <a:spAutoFit/>
          </a:bodyPr>
          <a:lstStyle/>
          <a:p>
            <a:pPr algn="ctr"/>
            <a:r>
              <a:rPr lang="pt-BR" sz="3600" b="1" i="1" dirty="0" smtClean="0">
                <a:solidFill>
                  <a:srgbClr val="18AC04"/>
                </a:solidFill>
                <a:latin typeface="Comic Sans MS" panose="030F0702030302020204" pitchFamily="66" charset="0"/>
              </a:rPr>
              <a:t>Lei da “FICHA LIMPA”</a:t>
            </a:r>
            <a:endParaRPr lang="pt-BR" sz="3600" b="1" i="1" dirty="0">
              <a:solidFill>
                <a:srgbClr val="18AC04"/>
              </a:solidFill>
              <a:latin typeface="Comic Sans MS" panose="030F0702030302020204" pitchFamily="66" charset="0"/>
            </a:endParaRPr>
          </a:p>
        </p:txBody>
      </p:sp>
      <p:sp>
        <p:nvSpPr>
          <p:cNvPr id="8" name="CaixaDeTexto 7"/>
          <p:cNvSpPr txBox="1"/>
          <p:nvPr/>
        </p:nvSpPr>
        <p:spPr>
          <a:xfrm>
            <a:off x="611561" y="1124744"/>
            <a:ext cx="7776862" cy="2677656"/>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Outra campanha bem sucedida foi a denominada “Lei da Ficha Limpa”, ou Lei Complementar 135, de 2010, que alterou dispositivos da Lei Complementar 64, de 1990, para tornar inelegível quem tenha sido condenado em decisão proferida por órgão jurídico colegiado. Recentemente, o STF entendeu que se deve ampliar de três para oito anos a inelegibilidade dos condenados antes de 2010.</a:t>
            </a:r>
            <a:endParaRPr lang="pt-BR" sz="2400" dirty="0">
              <a:latin typeface="Times New Roman" panose="02020603050405020304" pitchFamily="18" charset="0"/>
              <a:cs typeface="Times New Roman" panose="02020603050405020304" pitchFamily="18" charset="0"/>
            </a:endParaRPr>
          </a:p>
        </p:txBody>
      </p:sp>
      <p:sp>
        <p:nvSpPr>
          <p:cNvPr id="10" name="Retângulo de cantos arredondados 9"/>
          <p:cNvSpPr/>
          <p:nvPr/>
        </p:nvSpPr>
        <p:spPr>
          <a:xfrm>
            <a:off x="1115614" y="4212744"/>
            <a:ext cx="6912768" cy="2096616"/>
          </a:xfrm>
          <a:prstGeom prst="roundRect">
            <a:avLst/>
          </a:prstGeom>
          <a:solidFill>
            <a:srgbClr val="1592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11" name="CaixaDeTexto 10"/>
          <p:cNvSpPr txBox="1"/>
          <p:nvPr/>
        </p:nvSpPr>
        <p:spPr>
          <a:xfrm>
            <a:off x="1115614" y="4353111"/>
            <a:ext cx="6912768" cy="1815882"/>
          </a:xfrm>
          <a:prstGeom prst="rect">
            <a:avLst/>
          </a:prstGeom>
          <a:noFill/>
        </p:spPr>
        <p:txBody>
          <a:bodyPr wrap="square" rtlCol="0">
            <a:spAutoFit/>
          </a:bodyPr>
          <a:lstStyle/>
          <a:p>
            <a:pPr algn="ctr"/>
            <a:r>
              <a:rPr lang="pt-BR" sz="2800" dirty="0" smtClean="0">
                <a:ln w="18415" cmpd="sng">
                  <a:noFill/>
                  <a:prstDash val="solid"/>
                </a:ln>
                <a:solidFill>
                  <a:srgbClr val="FFFFFF"/>
                </a:solidFill>
                <a:latin typeface="Times New Roman" panose="02020603050405020304" pitchFamily="18" charset="0"/>
                <a:cs typeface="Times New Roman" panose="02020603050405020304" pitchFamily="18" charset="0"/>
              </a:rPr>
              <a:t>A “Ficha Limpa” se originou de um projeto de lei de inciativa popular em que a participação ativa das comunidades católicas, na coleta de assinaturas, foi fundamental.</a:t>
            </a:r>
            <a:endParaRPr lang="pt-BR" sz="2800" dirty="0">
              <a:ln w="18415" cmpd="sng">
                <a:noFill/>
                <a:prstDash val="solid"/>
              </a:ln>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432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13377" y="836712"/>
            <a:ext cx="8928993" cy="1200329"/>
          </a:xfrm>
          <a:prstGeom prst="rect">
            <a:avLst/>
          </a:prstGeom>
          <a:noFill/>
        </p:spPr>
        <p:txBody>
          <a:bodyPr wrap="square" rtlCol="0">
            <a:spAutoFit/>
          </a:bodyPr>
          <a:lstStyle/>
          <a:p>
            <a:pPr algn="ctr"/>
            <a:r>
              <a:rPr lang="pt-BR" sz="3600" b="1" i="1" dirty="0" smtClean="0">
                <a:solidFill>
                  <a:srgbClr val="18AC04"/>
                </a:solidFill>
                <a:latin typeface="Comic Sans MS" panose="030F0702030302020204" pitchFamily="66" charset="0"/>
              </a:rPr>
              <a:t>Incentivo aos leigos e </a:t>
            </a:r>
          </a:p>
          <a:p>
            <a:pPr algn="ctr"/>
            <a:r>
              <a:rPr lang="pt-BR" sz="3600" b="1" i="1" dirty="0" smtClean="0">
                <a:solidFill>
                  <a:srgbClr val="18AC04"/>
                </a:solidFill>
                <a:latin typeface="Comic Sans MS" panose="030F0702030302020204" pitchFamily="66" charset="0"/>
              </a:rPr>
              <a:t>leigas na vida pública</a:t>
            </a:r>
            <a:endParaRPr lang="pt-BR" sz="3600" b="1" i="1" dirty="0">
              <a:solidFill>
                <a:srgbClr val="18AC04"/>
              </a:solidFill>
              <a:latin typeface="Comic Sans MS" panose="030F0702030302020204" pitchFamily="66" charset="0"/>
            </a:endParaRPr>
          </a:p>
        </p:txBody>
      </p:sp>
      <p:sp>
        <p:nvSpPr>
          <p:cNvPr id="3" name="Retângulo 2"/>
          <p:cNvSpPr/>
          <p:nvPr/>
        </p:nvSpPr>
        <p:spPr>
          <a:xfrm>
            <a:off x="0" y="0"/>
            <a:ext cx="9144000" cy="762963"/>
          </a:xfrm>
          <a:prstGeom prst="rect">
            <a:avLst/>
          </a:prstGeom>
          <a:solidFill>
            <a:srgbClr val="18AC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2  - IGREJA E AS ELEIÇÕES</a:t>
            </a:r>
            <a:endParaRPr lang="pt-BR" sz="3600" b="1" dirty="0">
              <a:solidFill>
                <a:schemeClr val="bg1"/>
              </a:solidFill>
              <a:latin typeface="Cambria" panose="02040503050406030204" pitchFamily="18" charset="0"/>
            </a:endParaRPr>
          </a:p>
        </p:txBody>
      </p:sp>
      <p:pic>
        <p:nvPicPr>
          <p:cNvPr id="5122" name="Picture 2" descr="C:\Users\USUARIO\Desktop\Nova pasta (4)\Imagens\Populares\aa CEBs 2016 a 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348880"/>
            <a:ext cx="3403369" cy="432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51520" y="2333685"/>
            <a:ext cx="4896544" cy="4524315"/>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As eleições deste ano acontecem no contexto do </a:t>
            </a:r>
            <a:r>
              <a:rPr lang="pt-BR" sz="2400" b="1" dirty="0" smtClean="0">
                <a:latin typeface="Times New Roman" panose="02020603050405020304" pitchFamily="18" charset="0"/>
                <a:cs typeface="Times New Roman" panose="02020603050405020304" pitchFamily="18" charset="0"/>
              </a:rPr>
              <a:t>Ano Nacional do Laicato</a:t>
            </a:r>
            <a:r>
              <a:rPr lang="pt-BR" sz="2400" dirty="0" smtClean="0">
                <a:latin typeface="Times New Roman" panose="02020603050405020304" pitchFamily="18" charset="0"/>
                <a:cs typeface="Times New Roman" panose="02020603050405020304" pitchFamily="18" charset="0"/>
              </a:rPr>
              <a:t>. A Igreja orienta a atuação dos leigos por meio do Doc. 105: “</a:t>
            </a:r>
            <a:r>
              <a:rPr lang="pt-BR" sz="2400" i="1" dirty="0" smtClean="0">
                <a:latin typeface="Times New Roman" panose="02020603050405020304" pitchFamily="18" charset="0"/>
                <a:cs typeface="Times New Roman" panose="02020603050405020304" pitchFamily="18" charset="0"/>
              </a:rPr>
              <a:t>Cristãos </a:t>
            </a:r>
            <a:r>
              <a:rPr lang="pt-BR" sz="2400" i="1" dirty="0">
                <a:latin typeface="Times New Roman" panose="02020603050405020304" pitchFamily="18" charset="0"/>
                <a:cs typeface="Times New Roman" panose="02020603050405020304" pitchFamily="18" charset="0"/>
              </a:rPr>
              <a:t>L</a:t>
            </a:r>
            <a:r>
              <a:rPr lang="pt-BR" sz="2400" i="1" dirty="0" smtClean="0">
                <a:latin typeface="Times New Roman" panose="02020603050405020304" pitchFamily="18" charset="0"/>
                <a:cs typeface="Times New Roman" panose="02020603050405020304" pitchFamily="18" charset="0"/>
              </a:rPr>
              <a:t>eigos e </a:t>
            </a:r>
            <a:r>
              <a:rPr lang="pt-BR" sz="2400" i="1" dirty="0">
                <a:latin typeface="Times New Roman" panose="02020603050405020304" pitchFamily="18" charset="0"/>
                <a:cs typeface="Times New Roman" panose="02020603050405020304" pitchFamily="18" charset="0"/>
              </a:rPr>
              <a:t>L</a:t>
            </a:r>
            <a:r>
              <a:rPr lang="pt-BR" sz="2400" i="1" dirty="0" smtClean="0">
                <a:latin typeface="Times New Roman" panose="02020603050405020304" pitchFamily="18" charset="0"/>
                <a:cs typeface="Times New Roman" panose="02020603050405020304" pitchFamily="18" charset="0"/>
              </a:rPr>
              <a:t>eigas na Igreja e na Sociedade</a:t>
            </a:r>
            <a:r>
              <a:rPr lang="pt-BR" sz="2400" dirty="0" smtClean="0">
                <a:latin typeface="Times New Roman" panose="02020603050405020304" pitchFamily="18" charset="0"/>
                <a:cs typeface="Times New Roman" panose="02020603050405020304" pitchFamily="18" charset="0"/>
              </a:rPr>
              <a:t>”. </a:t>
            </a:r>
          </a:p>
          <a:p>
            <a:pPr algn="ctr"/>
            <a:endParaRPr lang="pt-BR" sz="1400" dirty="0">
              <a:latin typeface="Times New Roman" panose="02020603050405020304" pitchFamily="18" charset="0"/>
              <a:cs typeface="Times New Roman" panose="02020603050405020304" pitchFamily="18" charset="0"/>
            </a:endParaRPr>
          </a:p>
          <a:p>
            <a:pPr algn="ctr"/>
            <a:r>
              <a:rPr lang="pt-BR" sz="2400" b="1" dirty="0" smtClean="0">
                <a:latin typeface="Times New Roman" panose="02020603050405020304" pitchFamily="18" charset="0"/>
                <a:cs typeface="Times New Roman" panose="02020603050405020304" pitchFamily="18" charset="0"/>
              </a:rPr>
              <a:t>A Igreja sente a necessidade de maior presença do laicato católico no âmbito político, com convicções éticas e religiosas, tornando-se referência nos espaços políticos.</a:t>
            </a:r>
            <a:endParaRPr lang="pt-B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867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UARIO\Desktop\Nova pasta (4)\Imagens\Outras\Direitos-Humanos-350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1916832"/>
            <a:ext cx="4685865" cy="2897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59532" y="260648"/>
            <a:ext cx="8424936" cy="1569660"/>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Por isso, a CNBB estimula maior participação dos leigos na política, </a:t>
            </a:r>
            <a:r>
              <a:rPr lang="pt-BR" sz="2400" b="1" dirty="0" smtClean="0">
                <a:latin typeface="Times New Roman" panose="02020603050405020304" pitchFamily="18" charset="0"/>
                <a:cs typeface="Times New Roman" panose="02020603050405020304" pitchFamily="18" charset="0"/>
              </a:rPr>
              <a:t>vencendo o preconceito comum de que a política é coisa suja e supérflua</a:t>
            </a:r>
            <a:r>
              <a:rPr lang="pt-BR" sz="2400" dirty="0" smtClean="0">
                <a:latin typeface="Times New Roman" panose="02020603050405020304" pitchFamily="18" charset="0"/>
                <a:cs typeface="Times New Roman" panose="02020603050405020304" pitchFamily="18" charset="0"/>
              </a:rPr>
              <a:t>; ao contrário,  </a:t>
            </a:r>
            <a:r>
              <a:rPr lang="pt-BR" sz="2400" b="1" dirty="0" smtClean="0">
                <a:latin typeface="Times New Roman" panose="02020603050405020304" pitchFamily="18" charset="0"/>
                <a:cs typeface="Times New Roman" panose="02020603050405020304" pitchFamily="18" charset="0"/>
              </a:rPr>
              <a:t>ela é essencial </a:t>
            </a:r>
            <a:r>
              <a:rPr lang="pt-BR" sz="2400" dirty="0" smtClean="0">
                <a:latin typeface="Times New Roman" panose="02020603050405020304" pitchFamily="18" charset="0"/>
                <a:cs typeface="Times New Roman" panose="02020603050405020304" pitchFamily="18" charset="0"/>
              </a:rPr>
              <a:t>para a transformação da sociedade.</a:t>
            </a:r>
            <a:endParaRPr lang="pt-BR" sz="2400" b="1"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449541" y="4859708"/>
            <a:ext cx="8244915" cy="1938992"/>
          </a:xfrm>
          <a:prstGeom prst="rect">
            <a:avLst/>
          </a:prstGeom>
          <a:noFill/>
        </p:spPr>
        <p:txBody>
          <a:bodyPr wrap="square" rtlCol="0">
            <a:spAutoFit/>
          </a:bodyPr>
          <a:lstStyle/>
          <a:p>
            <a:pPr algn="ctr"/>
            <a:r>
              <a:rPr lang="pt-BR" sz="2000" b="1" dirty="0" smtClean="0">
                <a:latin typeface="Times New Roman" panose="02020603050405020304" pitchFamily="18" charset="0"/>
                <a:cs typeface="Times New Roman" panose="02020603050405020304" pitchFamily="18" charset="0"/>
              </a:rPr>
              <a:t>O Doc. 105 da CNBB</a:t>
            </a:r>
            <a:r>
              <a:rPr lang="pt-BR" sz="2000" dirty="0" smtClean="0">
                <a:latin typeface="Times New Roman" panose="02020603050405020304" pitchFamily="18" charset="0"/>
                <a:cs typeface="Times New Roman" panose="02020603050405020304" pitchFamily="18" charset="0"/>
              </a:rPr>
              <a:t>, “impulsiona os cristãos a construir mecanismos de participação popular que contribuam com a democratização do Estado e com o fortalecimento do controle social e da gestão participativa” e “incentiva a preparar os cristãos leigos e leigas a participar dos partidos políticos e ser candidatos a cargos eletivos contribuindo, desse modo, para a transformação social”.</a:t>
            </a:r>
            <a:endParaRPr lang="pt-B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867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UARIO\Desktop\Nova pasta (4)\Imagens\Papas\Bento XVI\734977_557373180953293_22530935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950"/>
            <a:ext cx="9144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flipH="1">
            <a:off x="107503" y="836712"/>
            <a:ext cx="8928993" cy="1200329"/>
          </a:xfrm>
          <a:prstGeom prst="rect">
            <a:avLst/>
          </a:prstGeom>
          <a:noFill/>
        </p:spPr>
        <p:txBody>
          <a:bodyPr wrap="square" rtlCol="0">
            <a:spAutoFit/>
          </a:bodyPr>
          <a:lstStyle/>
          <a:p>
            <a:pPr algn="ctr"/>
            <a:r>
              <a:rPr lang="pt-BR" sz="3600" b="1" i="1" dirty="0" smtClean="0">
                <a:solidFill>
                  <a:srgbClr val="18AC04"/>
                </a:solidFill>
                <a:latin typeface="Comic Sans MS" panose="030F0702030302020204" pitchFamily="66" charset="0"/>
              </a:rPr>
              <a:t>Desafiados a uma maior </a:t>
            </a:r>
          </a:p>
          <a:p>
            <a:pPr algn="ctr"/>
            <a:r>
              <a:rPr lang="pt-BR" sz="3600" b="1" i="1" dirty="0" smtClean="0">
                <a:solidFill>
                  <a:srgbClr val="18AC04"/>
                </a:solidFill>
                <a:latin typeface="Comic Sans MS" panose="030F0702030302020204" pitchFamily="66" charset="0"/>
              </a:rPr>
              <a:t>participação católica</a:t>
            </a:r>
            <a:endParaRPr lang="pt-BR" sz="3600" b="1" i="1" dirty="0">
              <a:solidFill>
                <a:srgbClr val="18AC04"/>
              </a:solidFill>
              <a:latin typeface="Comic Sans MS" panose="030F0702030302020204" pitchFamily="66" charset="0"/>
            </a:endParaRPr>
          </a:p>
        </p:txBody>
      </p:sp>
      <p:sp>
        <p:nvSpPr>
          <p:cNvPr id="3" name="Retângulo 2"/>
          <p:cNvSpPr/>
          <p:nvPr/>
        </p:nvSpPr>
        <p:spPr>
          <a:xfrm>
            <a:off x="0" y="0"/>
            <a:ext cx="9144000" cy="762963"/>
          </a:xfrm>
          <a:prstGeom prst="rect">
            <a:avLst/>
          </a:prstGeom>
          <a:solidFill>
            <a:srgbClr val="18AC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2  - IGREJA E AS ELEIÇÕES</a:t>
            </a:r>
            <a:endParaRPr lang="pt-BR" sz="3600" b="1" dirty="0">
              <a:solidFill>
                <a:schemeClr val="bg1"/>
              </a:solidFill>
              <a:latin typeface="Cambria" panose="02040503050406030204" pitchFamily="18" charset="0"/>
            </a:endParaRPr>
          </a:p>
        </p:txBody>
      </p:sp>
      <p:sp>
        <p:nvSpPr>
          <p:cNvPr id="5" name="CaixaDeTexto 4"/>
          <p:cNvSpPr txBox="1"/>
          <p:nvPr/>
        </p:nvSpPr>
        <p:spPr>
          <a:xfrm>
            <a:off x="359532" y="2132856"/>
            <a:ext cx="8424936" cy="1569660"/>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 escassa atuação de católicos influentes na política é bastante sentida no âmbito da moralidade pública, da administração da justiça, no estatuto da família e na promoção do direito à vida, entre outros. Bento XVI já alertava:</a:t>
            </a:r>
            <a:endParaRPr lang="pt-BR" sz="2400" b="1"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327436" y="3875273"/>
            <a:ext cx="5004555" cy="2923877"/>
          </a:xfrm>
          <a:prstGeom prst="rect">
            <a:avLst/>
          </a:prstGeom>
          <a:noFill/>
        </p:spPr>
        <p:txBody>
          <a:bodyPr wrap="square" rtlCol="0">
            <a:spAutoFit/>
          </a:bodyPr>
          <a:lstStyle/>
          <a:p>
            <a:pPr algn="ctr"/>
            <a:r>
              <a:rPr lang="pt-BR" sz="2400" b="1" dirty="0" smtClean="0">
                <a:solidFill>
                  <a:schemeClr val="bg1"/>
                </a:solidFill>
                <a:latin typeface="Times New Roman" panose="02020603050405020304" pitchFamily="18" charset="0"/>
                <a:cs typeface="Times New Roman" panose="02020603050405020304" pitchFamily="18" charset="0"/>
              </a:rPr>
              <a:t>“Convém preencher a notável ausência, no âmbito político [...] com vozes e iniciativas de chefes católicos de forte personalidade e dedicação generosa, que sejam coerentes com as suas convicções éticas e religiosas” </a:t>
            </a:r>
            <a:r>
              <a:rPr lang="pt-BR" sz="2000" b="1" dirty="0" smtClean="0">
                <a:solidFill>
                  <a:schemeClr val="bg1"/>
                </a:solidFill>
                <a:latin typeface="Times New Roman" panose="02020603050405020304" pitchFamily="18" charset="0"/>
                <a:cs typeface="Times New Roman" panose="02020603050405020304" pitchFamily="18" charset="0"/>
              </a:rPr>
              <a:t>(Discurso inaugural da Conferência de Aparecida (SP) – 2007)</a:t>
            </a:r>
            <a:endParaRPr lang="pt-B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12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3144985" y="1017602"/>
            <a:ext cx="2854030" cy="646331"/>
          </a:xfrm>
          <a:prstGeom prst="rect">
            <a:avLst/>
          </a:prstGeom>
          <a:noFill/>
        </p:spPr>
        <p:txBody>
          <a:bodyPr wrap="square" rtlCol="0">
            <a:spAutoFit/>
          </a:bodyPr>
          <a:lstStyle/>
          <a:p>
            <a:pPr algn="ctr"/>
            <a:r>
              <a:rPr lang="pt-BR" sz="3600" b="1" i="1" dirty="0" smtClean="0">
                <a:solidFill>
                  <a:schemeClr val="accent6">
                    <a:lumMod val="50000"/>
                  </a:schemeClr>
                </a:solidFill>
                <a:latin typeface="Comic Sans MS" panose="030F0702030302020204" pitchFamily="66" charset="0"/>
              </a:rPr>
              <a:t>Crise Ética</a:t>
            </a:r>
            <a:endParaRPr lang="pt-BR" sz="3600" b="1" i="1" dirty="0">
              <a:solidFill>
                <a:schemeClr val="accent6">
                  <a:lumMod val="50000"/>
                </a:schemeClr>
              </a:solidFill>
              <a:latin typeface="Comic Sans MS" panose="030F0702030302020204" pitchFamily="66" charset="0"/>
            </a:endParaRPr>
          </a:p>
        </p:txBody>
      </p:sp>
      <p:sp>
        <p:nvSpPr>
          <p:cNvPr id="5" name="Retângulo 4"/>
          <p:cNvSpPr/>
          <p:nvPr/>
        </p:nvSpPr>
        <p:spPr>
          <a:xfrm>
            <a:off x="0" y="0"/>
            <a:ext cx="9144000" cy="76296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1  - PREOCUPAÇÕES</a:t>
            </a:r>
            <a:endParaRPr lang="pt-BR" sz="3600" b="1" dirty="0">
              <a:solidFill>
                <a:schemeClr val="bg1"/>
              </a:solidFill>
              <a:latin typeface="Cambria" panose="02040503050406030204" pitchFamily="18" charset="0"/>
            </a:endParaRPr>
          </a:p>
        </p:txBody>
      </p:sp>
      <p:sp>
        <p:nvSpPr>
          <p:cNvPr id="7" name="Elipse 6"/>
          <p:cNvSpPr/>
          <p:nvPr/>
        </p:nvSpPr>
        <p:spPr>
          <a:xfrm>
            <a:off x="2928961" y="1233910"/>
            <a:ext cx="216024"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8" name="Elipse 7"/>
          <p:cNvSpPr/>
          <p:nvPr/>
        </p:nvSpPr>
        <p:spPr>
          <a:xfrm>
            <a:off x="5999015" y="1233910"/>
            <a:ext cx="216024"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9" name="CaixaDeTexto 8"/>
          <p:cNvSpPr txBox="1"/>
          <p:nvPr/>
        </p:nvSpPr>
        <p:spPr>
          <a:xfrm>
            <a:off x="467544" y="1772816"/>
            <a:ext cx="8352928" cy="2215991"/>
          </a:xfrm>
          <a:prstGeom prst="rect">
            <a:avLst/>
          </a:prstGeom>
          <a:noFill/>
        </p:spPr>
        <p:txBody>
          <a:bodyPr wrap="square" rtlCol="0">
            <a:spAutoFit/>
          </a:bodyPr>
          <a:lstStyle/>
          <a:p>
            <a:pPr algn="just"/>
            <a:r>
              <a:rPr lang="pt-BR" sz="2400" dirty="0" smtClean="0">
                <a:latin typeface="Times New Roman" panose="02020603050405020304" pitchFamily="18" charset="0"/>
                <a:cs typeface="Times New Roman" panose="02020603050405020304" pitchFamily="18" charset="0"/>
              </a:rPr>
              <a:t>A ética é opção pelo caminho do bem e a prática desse caminho (Aristóteles). Ela regula os relacionamentos entre as pessoas e as instituições e é a base da vida social.</a:t>
            </a:r>
          </a:p>
          <a:p>
            <a:pPr algn="just"/>
            <a:endParaRPr lang="pt-BR" dirty="0">
              <a:latin typeface="Times New Roman" panose="02020603050405020304" pitchFamily="18" charset="0"/>
              <a:cs typeface="Times New Roman" panose="02020603050405020304" pitchFamily="18" charset="0"/>
            </a:endParaRPr>
          </a:p>
          <a:p>
            <a:pPr algn="ctr"/>
            <a:r>
              <a:rPr lang="pt-BR" sz="2400" b="1" dirty="0" smtClean="0">
                <a:latin typeface="Times New Roman" panose="02020603050405020304" pitchFamily="18" charset="0"/>
                <a:cs typeface="Times New Roman" panose="02020603050405020304" pitchFamily="18" charset="0"/>
              </a:rPr>
              <a:t>Para o bem da sociedade é necessário que todos sejam justos, honestos e respeitosos com seus semelhantes.</a:t>
            </a:r>
            <a:endParaRPr lang="pt-BR" sz="2400" b="1" dirty="0">
              <a:latin typeface="Times New Roman" panose="02020603050405020304" pitchFamily="18" charset="0"/>
              <a:cs typeface="Times New Roman" panose="02020603050405020304" pitchFamily="18" charset="0"/>
            </a:endParaRPr>
          </a:p>
        </p:txBody>
      </p:sp>
      <p:pic>
        <p:nvPicPr>
          <p:cNvPr id="4098" name="Picture 2" descr="C:\Users\USUARIO\Pictures\como-ensinar-etica-na-sala-de-aula_Pranche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01814"/>
            <a:ext cx="4572000" cy="275618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467544" y="4365104"/>
            <a:ext cx="3816424" cy="2215991"/>
          </a:xfrm>
          <a:prstGeom prst="rect">
            <a:avLst/>
          </a:prstGeom>
          <a:solidFill>
            <a:schemeClr val="accent6">
              <a:lumMod val="60000"/>
              <a:lumOff val="40000"/>
            </a:schemeClr>
          </a:solid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“É dever de todo servidor público obedecer os princípios de legalidade, impessoalidade, moralidade, publicidade e eficiência” </a:t>
            </a:r>
          </a:p>
          <a:p>
            <a:pPr algn="ctr"/>
            <a:r>
              <a:rPr lang="pt-BR" i="1" dirty="0" smtClean="0">
                <a:latin typeface="Times New Roman" panose="02020603050405020304" pitchFamily="18" charset="0"/>
                <a:cs typeface="Times New Roman" panose="02020603050405020304" pitchFamily="18" charset="0"/>
              </a:rPr>
              <a:t>(cf. Art. 37 – Constituição Federal)</a:t>
            </a:r>
            <a:endParaRPr lang="pt-B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53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UARIO\Desktop\Nova pasta (4)\Imagens\Papas\Francisco\21097898814_fe74c6a999_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51138" cy="436510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60648"/>
            <a:ext cx="9151138" cy="584775"/>
          </a:xfrm>
          <a:prstGeom prst="rect">
            <a:avLst/>
          </a:prstGeom>
          <a:noFill/>
        </p:spPr>
        <p:txBody>
          <a:bodyPr wrap="square" rtlCol="0">
            <a:spAutoFit/>
          </a:bodyPr>
          <a:lstStyle/>
          <a:p>
            <a:pPr algn="ctr"/>
            <a:r>
              <a:rPr lang="pt-BR" sz="3200" dirty="0" smtClean="0">
                <a:latin typeface="Times New Roman" panose="02020603050405020304" pitchFamily="18" charset="0"/>
                <a:cs typeface="Times New Roman" panose="02020603050405020304" pitchFamily="18" charset="0"/>
              </a:rPr>
              <a:t>O Papa Francisco reforça:</a:t>
            </a:r>
            <a:endParaRPr lang="pt-BR" sz="3200" b="1"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3275856" y="1340768"/>
            <a:ext cx="5832648" cy="3724096"/>
          </a:xfrm>
          <a:prstGeom prst="rect">
            <a:avLst/>
          </a:prstGeom>
          <a:noFill/>
        </p:spPr>
        <p:txBody>
          <a:bodyPr wrap="square" rtlCol="0">
            <a:spAutoFit/>
          </a:bodyPr>
          <a:lstStyle/>
          <a:p>
            <a:pPr algn="ctr"/>
            <a:r>
              <a:rPr lang="pt-BR" sz="2400" b="1" dirty="0" smtClean="0">
                <a:solidFill>
                  <a:schemeClr val="bg1"/>
                </a:solidFill>
                <a:latin typeface="Century" panose="02040604050505020304" pitchFamily="18" charset="0"/>
                <a:cs typeface="Times New Roman" panose="02020603050405020304" pitchFamily="18" charset="0"/>
              </a:rPr>
              <a:t>“Como é possível que os católicos sejam bastante irrelevantes no cenário político, ou até equiparados com uma lógica mundana? Não há dúvida de que existem testemunhos de católicos exemplares no cenário político, mas nota-se a ausência de correntes fortes que abram caminho ao Evangelho na vida política das nações” </a:t>
            </a:r>
            <a:r>
              <a:rPr lang="pt-BR" sz="2000" b="1" i="1" dirty="0" smtClean="0">
                <a:solidFill>
                  <a:schemeClr val="bg1"/>
                </a:solidFill>
                <a:latin typeface="Century" panose="02040604050505020304" pitchFamily="18" charset="0"/>
                <a:cs typeface="Times New Roman" panose="02020603050405020304" pitchFamily="18" charset="0"/>
              </a:rPr>
              <a:t>(Aos políticos latino-americanos - 2017)</a:t>
            </a:r>
            <a:endParaRPr lang="pt-BR" sz="2000" b="1" i="1" dirty="0">
              <a:solidFill>
                <a:schemeClr val="bg1"/>
              </a:solidFill>
              <a:latin typeface="Century" panose="02040604050505020304" pitchFamily="18" charset="0"/>
              <a:cs typeface="Times New Roman" panose="02020603050405020304" pitchFamily="18" charset="0"/>
            </a:endParaRPr>
          </a:p>
        </p:txBody>
      </p:sp>
      <p:sp>
        <p:nvSpPr>
          <p:cNvPr id="5" name="CaixaDeTexto 4"/>
          <p:cNvSpPr txBox="1"/>
          <p:nvPr/>
        </p:nvSpPr>
        <p:spPr>
          <a:xfrm flipH="1">
            <a:off x="0" y="5589240"/>
            <a:ext cx="8928993" cy="1200329"/>
          </a:xfrm>
          <a:prstGeom prst="rect">
            <a:avLst/>
          </a:prstGeom>
          <a:noFill/>
        </p:spPr>
        <p:txBody>
          <a:bodyPr wrap="square" rtlCol="0">
            <a:spAutoFit/>
          </a:bodyPr>
          <a:lstStyle/>
          <a:p>
            <a:pPr algn="ctr"/>
            <a:r>
              <a:rPr lang="pt-BR" sz="3600" b="1" i="1" dirty="0" smtClean="0">
                <a:solidFill>
                  <a:schemeClr val="tx2"/>
                </a:solidFill>
                <a:latin typeface="Comic Sans MS" panose="030F0702030302020204" pitchFamily="66" charset="0"/>
              </a:rPr>
              <a:t>A Igreja espera do laicato esse </a:t>
            </a:r>
          </a:p>
          <a:p>
            <a:pPr algn="ctr"/>
            <a:r>
              <a:rPr lang="pt-BR" sz="3600" b="1" i="1" dirty="0" smtClean="0">
                <a:solidFill>
                  <a:schemeClr val="tx2"/>
                </a:solidFill>
                <a:latin typeface="Comic Sans MS" panose="030F0702030302020204" pitchFamily="66" charset="0"/>
              </a:rPr>
              <a:t>salto de qualidade!</a:t>
            </a:r>
            <a:endParaRPr lang="pt-BR" sz="3600" b="1" i="1"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2173065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03715" y="1457110"/>
            <a:ext cx="8928993" cy="1077218"/>
          </a:xfrm>
          <a:prstGeom prst="rect">
            <a:avLst/>
          </a:prstGeom>
          <a:noFill/>
        </p:spPr>
        <p:txBody>
          <a:bodyPr wrap="square" rtlCol="0">
            <a:spAutoFit/>
          </a:bodyPr>
          <a:lstStyle/>
          <a:p>
            <a:pPr algn="ctr"/>
            <a:r>
              <a:rPr lang="pt-BR" sz="3200" b="1" i="1" dirty="0" smtClean="0">
                <a:solidFill>
                  <a:schemeClr val="tx2"/>
                </a:solidFill>
                <a:latin typeface="Comic Sans MS" panose="030F0702030302020204" pitchFamily="66" charset="0"/>
              </a:rPr>
              <a:t>PRINCIPAIS FUNÇÕES DOS </a:t>
            </a:r>
          </a:p>
          <a:p>
            <a:pPr algn="ctr"/>
            <a:r>
              <a:rPr lang="pt-BR" sz="3200" b="1" i="1" dirty="0" smtClean="0">
                <a:solidFill>
                  <a:schemeClr val="tx2"/>
                </a:solidFill>
                <a:latin typeface="Comic Sans MS" panose="030F0702030302020204" pitchFamily="66" charset="0"/>
              </a:rPr>
              <a:t>FUTUROS ELEITOS</a:t>
            </a:r>
            <a:endParaRPr lang="pt-BR" sz="3200" b="1" i="1" dirty="0">
              <a:solidFill>
                <a:schemeClr val="tx2"/>
              </a:solidFill>
              <a:latin typeface="Comic Sans MS" panose="030F0702030302020204" pitchFamily="66" charset="0"/>
            </a:endParaRPr>
          </a:p>
        </p:txBody>
      </p:sp>
      <p:sp>
        <p:nvSpPr>
          <p:cNvPr id="3" name="Retângulo 2"/>
          <p:cNvSpPr/>
          <p:nvPr/>
        </p:nvSpPr>
        <p:spPr>
          <a:xfrm>
            <a:off x="0" y="0"/>
            <a:ext cx="9144000" cy="1258644"/>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1138773"/>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3  - </a:t>
            </a:r>
            <a:r>
              <a:rPr lang="pt-BR" sz="3200" b="1" dirty="0" smtClean="0">
                <a:solidFill>
                  <a:schemeClr val="bg1"/>
                </a:solidFill>
                <a:latin typeface="Cambria" panose="02040503050406030204" pitchFamily="18" charset="0"/>
              </a:rPr>
              <a:t>ELEIÇÕES 2018 E </a:t>
            </a:r>
          </a:p>
          <a:p>
            <a:pPr algn="ctr"/>
            <a:r>
              <a:rPr lang="pt-BR" sz="3200" b="1" dirty="0" smtClean="0">
                <a:solidFill>
                  <a:schemeClr val="bg1"/>
                </a:solidFill>
                <a:latin typeface="Cambria" panose="02040503050406030204" pitchFamily="18" charset="0"/>
              </a:rPr>
              <a:t>ALTERAÇÕES </a:t>
            </a:r>
            <a:r>
              <a:rPr lang="pt-BR" sz="3200" b="1" dirty="0">
                <a:solidFill>
                  <a:schemeClr val="bg1"/>
                </a:solidFill>
                <a:latin typeface="Cambria" panose="02040503050406030204" pitchFamily="18" charset="0"/>
              </a:rPr>
              <a:t>N</a:t>
            </a:r>
            <a:r>
              <a:rPr lang="pt-BR" sz="3200" b="1" dirty="0" smtClean="0">
                <a:solidFill>
                  <a:schemeClr val="bg1"/>
                </a:solidFill>
                <a:latin typeface="Cambria" panose="02040503050406030204" pitchFamily="18" charset="0"/>
              </a:rPr>
              <a:t>A LEI ELEITORAL</a:t>
            </a:r>
            <a:endParaRPr lang="pt-BR" sz="3600" b="1" dirty="0">
              <a:solidFill>
                <a:schemeClr val="bg1"/>
              </a:solidFill>
              <a:latin typeface="Cambria" panose="02040503050406030204" pitchFamily="18" charset="0"/>
            </a:endParaRPr>
          </a:p>
        </p:txBody>
      </p:sp>
      <p:sp>
        <p:nvSpPr>
          <p:cNvPr id="5" name="CaixaDeTexto 4"/>
          <p:cNvSpPr txBox="1"/>
          <p:nvPr/>
        </p:nvSpPr>
        <p:spPr>
          <a:xfrm>
            <a:off x="355743" y="2666582"/>
            <a:ext cx="8424936" cy="2246769"/>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Nas eleições deste ano iremos votar para presidente, governador, senador, deputado federal, estadual e distrital (no Distrito Federal). </a:t>
            </a:r>
          </a:p>
          <a:p>
            <a:pPr algn="ctr"/>
            <a:endParaRPr lang="pt-BR" sz="2800" dirty="0">
              <a:latin typeface="Times New Roman" panose="02020603050405020304" pitchFamily="18" charset="0"/>
              <a:cs typeface="Times New Roman" panose="02020603050405020304" pitchFamily="18" charset="0"/>
            </a:endParaRPr>
          </a:p>
          <a:p>
            <a:pPr algn="ctr"/>
            <a:r>
              <a:rPr lang="pt-BR" sz="2800" b="1" dirty="0" smtClean="0">
                <a:latin typeface="Times New Roman" panose="02020603050405020304" pitchFamily="18" charset="0"/>
                <a:cs typeface="Times New Roman" panose="02020603050405020304" pitchFamily="18" charset="0"/>
              </a:rPr>
              <a:t>O que compete a esses cargos públicos?</a:t>
            </a:r>
            <a:endParaRPr lang="pt-BR" sz="2800" b="1" dirty="0">
              <a:latin typeface="Times New Roman" panose="02020603050405020304" pitchFamily="18" charset="0"/>
              <a:cs typeface="Times New Roman" panose="02020603050405020304" pitchFamily="18" charset="0"/>
            </a:endParaRPr>
          </a:p>
        </p:txBody>
      </p:sp>
      <p:sp>
        <p:nvSpPr>
          <p:cNvPr id="6" name="Retângulo 5"/>
          <p:cNvSpPr/>
          <p:nvPr/>
        </p:nvSpPr>
        <p:spPr>
          <a:xfrm rot="20350592">
            <a:off x="827369" y="4994781"/>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7" name="Retângulo 6"/>
          <p:cNvSpPr/>
          <p:nvPr/>
        </p:nvSpPr>
        <p:spPr>
          <a:xfrm rot="20350592">
            <a:off x="7544020" y="504751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8" name="Retângulo 7"/>
          <p:cNvSpPr/>
          <p:nvPr/>
        </p:nvSpPr>
        <p:spPr>
          <a:xfrm rot="20350592">
            <a:off x="3623293" y="5872614"/>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9" name="Retângulo 8"/>
          <p:cNvSpPr/>
          <p:nvPr/>
        </p:nvSpPr>
        <p:spPr>
          <a:xfrm rot="20350592">
            <a:off x="2745137" y="4985506"/>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10" name="Retângulo 9"/>
          <p:cNvSpPr/>
          <p:nvPr/>
        </p:nvSpPr>
        <p:spPr>
          <a:xfrm rot="20350592">
            <a:off x="8004919" y="3870377"/>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11" name="Retângulo 10"/>
          <p:cNvSpPr/>
          <p:nvPr/>
        </p:nvSpPr>
        <p:spPr>
          <a:xfrm rot="20350592">
            <a:off x="6516001" y="5775972"/>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12" name="Retângulo 11"/>
          <p:cNvSpPr/>
          <p:nvPr/>
        </p:nvSpPr>
        <p:spPr>
          <a:xfrm rot="20350592">
            <a:off x="1835481" y="5589590"/>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13" name="Retângulo 12"/>
          <p:cNvSpPr/>
          <p:nvPr/>
        </p:nvSpPr>
        <p:spPr>
          <a:xfrm rot="20350592">
            <a:off x="425595" y="3942338"/>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14" name="Retângulo 13"/>
          <p:cNvSpPr/>
          <p:nvPr/>
        </p:nvSpPr>
        <p:spPr>
          <a:xfrm rot="20350592">
            <a:off x="5547017" y="4993762"/>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15" name="Retângulo 14"/>
          <p:cNvSpPr/>
          <p:nvPr/>
        </p:nvSpPr>
        <p:spPr>
          <a:xfrm rot="20350592">
            <a:off x="4513106" y="5381619"/>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6" name="Retângulo 15"/>
          <p:cNvSpPr/>
          <p:nvPr/>
        </p:nvSpPr>
        <p:spPr>
          <a:xfrm rot="20350592">
            <a:off x="8378146" y="5872612"/>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7" name="Retângulo 16"/>
          <p:cNvSpPr/>
          <p:nvPr/>
        </p:nvSpPr>
        <p:spPr>
          <a:xfrm rot="20350592">
            <a:off x="247516" y="5813665"/>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Tree>
    <p:extLst>
      <p:ext uri="{BB962C8B-B14F-4D97-AF65-F5344CB8AC3E}">
        <p14:creationId xmlns:p14="http://schemas.microsoft.com/office/powerpoint/2010/main" val="228589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116632"/>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PRESIDENTE</a:t>
            </a:r>
            <a:endParaRPr lang="pt-BR" sz="3200" b="1" i="1" dirty="0">
              <a:solidFill>
                <a:srgbClr val="0070C0"/>
              </a:solidFill>
              <a:latin typeface="Comic Sans MS" panose="030F0702030302020204" pitchFamily="66" charset="0"/>
            </a:endParaRPr>
          </a:p>
        </p:txBody>
      </p:sp>
      <p:pic>
        <p:nvPicPr>
          <p:cNvPr id="9218" name="Picture 2" descr="C:\Users\USUARIO\Pictures\12553862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3370"/>
            <a:ext cx="3280224" cy="343027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35696" y="862824"/>
            <a:ext cx="1584176" cy="765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339752" y="1056324"/>
            <a:ext cx="6709660" cy="3200876"/>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Cabe ao presidente,  como  chefe do Poder Executivo:</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 dirigir a administração federal </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nomear os ministros e outros colaboradores  que o auxiliam no governo do País </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propor ao Congresso os planos, diretrizes e políticas de integração, com as devidas prioridades, para assegurar um amplo desenvolvimento econômico e social.</a:t>
            </a:r>
          </a:p>
          <a:p>
            <a:pPr marL="342900" indent="-342900" algn="ctr">
              <a:buFont typeface="Arial" panose="020B0604020202020204" pitchFamily="34" charset="0"/>
              <a:buChar char="•"/>
            </a:pPr>
            <a:r>
              <a:rPr lang="pt-BR" sz="2200" dirty="0">
                <a:latin typeface="Times New Roman" panose="02020603050405020304" pitchFamily="18" charset="0"/>
                <a:cs typeface="Times New Roman" panose="02020603050405020304" pitchFamily="18" charset="0"/>
              </a:rPr>
              <a:t>Prever orçamentos e investimentos do tesouro </a:t>
            </a:r>
            <a:r>
              <a:rPr lang="pt-BR" sz="2200" dirty="0" smtClean="0">
                <a:latin typeface="Times New Roman" panose="02020603050405020304" pitchFamily="18" charset="0"/>
                <a:cs typeface="Times New Roman" panose="02020603050405020304" pitchFamily="18" charset="0"/>
              </a:rPr>
              <a:t>nacional</a:t>
            </a:r>
            <a:endParaRPr lang="pt-BR" sz="2200" dirty="0">
              <a:latin typeface="Times New Roman" panose="02020603050405020304" pitchFamily="18" charset="0"/>
              <a:cs typeface="Times New Roman" panose="02020603050405020304" pitchFamily="18" charset="0"/>
            </a:endParaRPr>
          </a:p>
        </p:txBody>
      </p:sp>
      <p:sp>
        <p:nvSpPr>
          <p:cNvPr id="6" name="CaixaDeTexto 5"/>
          <p:cNvSpPr txBox="1"/>
          <p:nvPr/>
        </p:nvSpPr>
        <p:spPr>
          <a:xfrm>
            <a:off x="264435" y="4472644"/>
            <a:ext cx="8640960" cy="2123658"/>
          </a:xfrm>
          <a:prstGeom prst="rect">
            <a:avLst/>
          </a:prstGeom>
          <a:noFill/>
        </p:spPr>
        <p:txBody>
          <a:bodyPr wrap="square" rtlCol="0">
            <a:spAutoFit/>
          </a:bodyPr>
          <a:lstStyle/>
          <a:p>
            <a:pPr marL="342900" indent="-342900" algn="ctr">
              <a:buFont typeface="Arial" panose="020B0604020202020204" pitchFamily="34" charset="0"/>
              <a:buChar char="•"/>
            </a:pPr>
            <a:r>
              <a:rPr lang="pt-BR" sz="2200" dirty="0">
                <a:latin typeface="Times New Roman" panose="02020603050405020304" pitchFamily="18" charset="0"/>
                <a:cs typeface="Times New Roman" panose="02020603050405020304" pitchFamily="18" charset="0"/>
              </a:rPr>
              <a:t>p</a:t>
            </a:r>
            <a:r>
              <a:rPr lang="pt-BR" sz="2200" dirty="0" smtClean="0">
                <a:latin typeface="Times New Roman" panose="02020603050405020304" pitchFamily="18" charset="0"/>
                <a:cs typeface="Times New Roman" panose="02020603050405020304" pitchFamily="18" charset="0"/>
              </a:rPr>
              <a:t>romover relações políticas e econômicas entre os vários setores, em âmbito nacional e internacional</a:t>
            </a:r>
          </a:p>
          <a:p>
            <a:pPr marL="342900" indent="-342900" algn="ctr">
              <a:buFont typeface="Arial" panose="020B0604020202020204" pitchFamily="34" charset="0"/>
              <a:buChar char="•"/>
            </a:pPr>
            <a:r>
              <a:rPr lang="pt-BR" sz="2200" dirty="0">
                <a:latin typeface="Times New Roman" panose="02020603050405020304" pitchFamily="18" charset="0"/>
                <a:cs typeface="Times New Roman" panose="02020603050405020304" pitchFamily="18" charset="0"/>
              </a:rPr>
              <a:t>p</a:t>
            </a:r>
            <a:r>
              <a:rPr lang="pt-BR" sz="2200" dirty="0" smtClean="0">
                <a:latin typeface="Times New Roman" panose="02020603050405020304" pitchFamily="18" charset="0"/>
                <a:cs typeface="Times New Roman" panose="02020603050405020304" pitchFamily="18" charset="0"/>
              </a:rPr>
              <a:t>ropor, sancionar ou não as leis votadas pelo Congresso Nacional</a:t>
            </a:r>
          </a:p>
          <a:p>
            <a:pPr marL="342900" indent="-342900" algn="ctr">
              <a:buFont typeface="Arial" panose="020B0604020202020204" pitchFamily="34" charset="0"/>
              <a:buChar char="•"/>
            </a:pPr>
            <a:r>
              <a:rPr lang="pt-BR" sz="2200" dirty="0">
                <a:latin typeface="Times New Roman" panose="02020603050405020304" pitchFamily="18" charset="0"/>
                <a:cs typeface="Times New Roman" panose="02020603050405020304" pitchFamily="18" charset="0"/>
              </a:rPr>
              <a:t>c</a:t>
            </a:r>
            <a:r>
              <a:rPr lang="pt-BR" sz="2200" dirty="0" smtClean="0">
                <a:latin typeface="Times New Roman" panose="02020603050405020304" pitchFamily="18" charset="0"/>
                <a:cs typeface="Times New Roman" panose="02020603050405020304" pitchFamily="18" charset="0"/>
              </a:rPr>
              <a:t>omandar as forças armadas</a:t>
            </a:r>
          </a:p>
          <a:p>
            <a:pPr marL="342900" indent="-342900" algn="ctr">
              <a:buFont typeface="Arial" panose="020B0604020202020204" pitchFamily="34" charset="0"/>
              <a:buChar char="•"/>
            </a:pPr>
            <a:r>
              <a:rPr lang="pt-BR" sz="2200" dirty="0">
                <a:latin typeface="Times New Roman" panose="02020603050405020304" pitchFamily="18" charset="0"/>
                <a:cs typeface="Times New Roman" panose="02020603050405020304" pitchFamily="18" charset="0"/>
              </a:rPr>
              <a:t>e</a:t>
            </a:r>
            <a:r>
              <a:rPr lang="pt-BR" sz="2200" dirty="0" smtClean="0">
                <a:latin typeface="Times New Roman" panose="02020603050405020304" pitchFamily="18" charset="0"/>
                <a:cs typeface="Times New Roman" panose="02020603050405020304" pitchFamily="18" charset="0"/>
              </a:rPr>
              <a:t>ditar decretos para dar fiel execução às leis, devendo sempre prestar contas do que faz</a:t>
            </a:r>
          </a:p>
        </p:txBody>
      </p:sp>
      <p:sp>
        <p:nvSpPr>
          <p:cNvPr id="4" name="Retângulo de cantos arredondados 3"/>
          <p:cNvSpPr/>
          <p:nvPr/>
        </p:nvSpPr>
        <p:spPr>
          <a:xfrm>
            <a:off x="3419872" y="2420888"/>
            <a:ext cx="4680520" cy="2880320"/>
          </a:xfrm>
          <a:prstGeom prst="roundRect">
            <a:avLst/>
          </a:prstGeom>
          <a:gradFill flip="none" rotWithShape="1">
            <a:gsLst>
              <a:gs pos="15000">
                <a:srgbClr val="159204"/>
              </a:gs>
              <a:gs pos="26000">
                <a:srgbClr val="159204"/>
              </a:gs>
              <a:gs pos="21000">
                <a:srgbClr val="159204"/>
              </a:gs>
              <a:gs pos="61000">
                <a:srgbClr val="FFFF00"/>
              </a:gs>
              <a:gs pos="19000">
                <a:srgbClr val="15920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3491880" y="2706886"/>
            <a:ext cx="4536504" cy="2308324"/>
          </a:xfrm>
          <a:prstGeom prst="rect">
            <a:avLst/>
          </a:prstGeom>
          <a:noFill/>
        </p:spPr>
        <p:txBody>
          <a:bodyPr wrap="square" rtlCol="0">
            <a:spAutoFit/>
          </a:bodyPr>
          <a:lstStyle/>
          <a:p>
            <a:pPr algn="ctr"/>
            <a:r>
              <a:rPr lang="pt-BR" sz="3600" b="1" dirty="0" smtClean="0">
                <a:latin typeface="Times New Roman" panose="02020603050405020304" pitchFamily="18" charset="0"/>
                <a:cs typeface="Times New Roman" panose="02020603050405020304" pitchFamily="18" charset="0"/>
              </a:rPr>
              <a:t>Seu mandato é de </a:t>
            </a:r>
            <a:r>
              <a:rPr lang="pt-BR" sz="3600" b="1" dirty="0" smtClean="0">
                <a:solidFill>
                  <a:srgbClr val="C00000"/>
                </a:solidFill>
                <a:latin typeface="Times New Roman" panose="02020603050405020304" pitchFamily="18" charset="0"/>
                <a:cs typeface="Times New Roman" panose="02020603050405020304" pitchFamily="18" charset="0"/>
              </a:rPr>
              <a:t>quatro anos</a:t>
            </a:r>
            <a:r>
              <a:rPr lang="pt-BR" sz="3600" b="1" dirty="0" smtClean="0">
                <a:latin typeface="Times New Roman" panose="02020603050405020304" pitchFamily="18" charset="0"/>
                <a:cs typeface="Times New Roman" panose="02020603050405020304" pitchFamily="18" charset="0"/>
              </a:rPr>
              <a:t>, podendo ser reeleito para </a:t>
            </a:r>
            <a:r>
              <a:rPr lang="pt-BR" sz="3600" b="1" dirty="0" smtClean="0">
                <a:solidFill>
                  <a:srgbClr val="C00000"/>
                </a:solidFill>
                <a:latin typeface="Times New Roman" panose="02020603050405020304" pitchFamily="18" charset="0"/>
                <a:cs typeface="Times New Roman" panose="02020603050405020304" pitchFamily="18" charset="0"/>
              </a:rPr>
              <a:t>mais um período</a:t>
            </a:r>
            <a:endParaRPr lang="pt-B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116632"/>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GOVERNADOR</a:t>
            </a:r>
            <a:endParaRPr lang="pt-BR" sz="3200" b="1" i="1" dirty="0">
              <a:solidFill>
                <a:srgbClr val="0070C0"/>
              </a:solidFill>
              <a:latin typeface="Comic Sans MS" panose="030F0702030302020204" pitchFamily="66" charset="0"/>
            </a:endParaRPr>
          </a:p>
        </p:txBody>
      </p:sp>
      <p:sp>
        <p:nvSpPr>
          <p:cNvPr id="3" name="CaixaDeTexto 2"/>
          <p:cNvSpPr txBox="1"/>
          <p:nvPr/>
        </p:nvSpPr>
        <p:spPr>
          <a:xfrm>
            <a:off x="588471" y="1052736"/>
            <a:ext cx="7992888" cy="3754874"/>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 Governador é o chefe do Poder Executivo no Estado ou Distrito Federal, em suas relações políticas e administrativas.</a:t>
            </a:r>
          </a:p>
          <a:p>
            <a:pPr algn="ctr"/>
            <a:endParaRPr lang="pt-BR" sz="1200" dirty="0" smtClean="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 Comanda a segurança pública</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Nomeia secretários estaduais ou distritais e outros cargos públicos</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Apresenta projetos à Assembleia para aprovação das prioridades orçamentárias no âmbito da saúde, da educação, da segurança, etc.</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Sanciona ou não as leis aprovadas pelos deputados estaduais ou distritais</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Edita decretos, devendo prestar contas à Assembleia ou Câmara Legislativa</a:t>
            </a:r>
          </a:p>
        </p:txBody>
      </p:sp>
      <p:sp>
        <p:nvSpPr>
          <p:cNvPr id="4" name="Retângulo de cantos arredondados 3"/>
          <p:cNvSpPr/>
          <p:nvPr/>
        </p:nvSpPr>
        <p:spPr>
          <a:xfrm>
            <a:off x="755576" y="4807610"/>
            <a:ext cx="7704856" cy="1863784"/>
          </a:xfrm>
          <a:prstGeom prst="roundRect">
            <a:avLst/>
          </a:prstGeom>
          <a:gradFill flip="none" rotWithShape="1">
            <a:gsLst>
              <a:gs pos="15000">
                <a:srgbClr val="159204"/>
              </a:gs>
              <a:gs pos="26000">
                <a:srgbClr val="159204"/>
              </a:gs>
              <a:gs pos="21000">
                <a:srgbClr val="159204"/>
              </a:gs>
              <a:gs pos="61000">
                <a:srgbClr val="FFFF00"/>
              </a:gs>
              <a:gs pos="19000">
                <a:srgbClr val="15920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791580" y="4862339"/>
            <a:ext cx="7632848" cy="1754326"/>
          </a:xfrm>
          <a:prstGeom prst="rect">
            <a:avLst/>
          </a:prstGeom>
          <a:noFill/>
        </p:spPr>
        <p:txBody>
          <a:bodyPr wrap="square" rtlCol="0">
            <a:spAutoFit/>
          </a:bodyPr>
          <a:lstStyle/>
          <a:p>
            <a:pPr algn="ctr"/>
            <a:r>
              <a:rPr lang="pt-BR" sz="3600" b="1" dirty="0" smtClean="0">
                <a:latin typeface="Times New Roman" panose="02020603050405020304" pitchFamily="18" charset="0"/>
                <a:cs typeface="Times New Roman" panose="02020603050405020304" pitchFamily="18" charset="0"/>
              </a:rPr>
              <a:t>Seu mandato é de </a:t>
            </a:r>
            <a:r>
              <a:rPr lang="pt-BR" sz="3600" b="1" dirty="0" smtClean="0">
                <a:solidFill>
                  <a:srgbClr val="C00000"/>
                </a:solidFill>
                <a:latin typeface="Times New Roman" panose="02020603050405020304" pitchFamily="18" charset="0"/>
                <a:cs typeface="Times New Roman" panose="02020603050405020304" pitchFamily="18" charset="0"/>
              </a:rPr>
              <a:t>quatro anos</a:t>
            </a:r>
            <a:r>
              <a:rPr lang="pt-BR" sz="3600" b="1" dirty="0" smtClean="0">
                <a:latin typeface="Times New Roman" panose="02020603050405020304" pitchFamily="18" charset="0"/>
                <a:cs typeface="Times New Roman" panose="02020603050405020304" pitchFamily="18" charset="0"/>
              </a:rPr>
              <a:t>, podendo ser reeleito para </a:t>
            </a:r>
            <a:r>
              <a:rPr lang="pt-BR" sz="3600" b="1" dirty="0" smtClean="0">
                <a:solidFill>
                  <a:srgbClr val="C00000"/>
                </a:solidFill>
                <a:latin typeface="Times New Roman" panose="02020603050405020304" pitchFamily="18" charset="0"/>
                <a:cs typeface="Times New Roman" panose="02020603050405020304" pitchFamily="18" charset="0"/>
              </a:rPr>
              <a:t>mais um período</a:t>
            </a:r>
            <a:endParaRPr lang="pt-B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116632"/>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SENADOR</a:t>
            </a:r>
            <a:endParaRPr lang="pt-BR" sz="3200" b="1" i="1" dirty="0">
              <a:solidFill>
                <a:srgbClr val="0070C0"/>
              </a:solidFill>
              <a:latin typeface="Comic Sans MS" panose="030F0702030302020204" pitchFamily="66" charset="0"/>
            </a:endParaRPr>
          </a:p>
        </p:txBody>
      </p:sp>
      <p:sp>
        <p:nvSpPr>
          <p:cNvPr id="3" name="CaixaDeTexto 2"/>
          <p:cNvSpPr txBox="1"/>
          <p:nvPr/>
        </p:nvSpPr>
        <p:spPr>
          <a:xfrm>
            <a:off x="588471" y="1124744"/>
            <a:ext cx="7992888" cy="5232202"/>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 Senado Federal é a casa revisora das leis apresentadas pela Câmara dos Deputados, mas também pode propor projetos.</a:t>
            </a:r>
          </a:p>
          <a:p>
            <a:pPr algn="ctr"/>
            <a:endParaRPr lang="pt-BR" sz="1200" dirty="0" smtClean="0">
              <a:latin typeface="Times New Roman" panose="02020603050405020304" pitchFamily="18" charset="0"/>
              <a:cs typeface="Times New Roman" panose="02020603050405020304" pitchFamily="18" charset="0"/>
            </a:endParaRPr>
          </a:p>
          <a:p>
            <a:pPr algn="ctr"/>
            <a:r>
              <a:rPr lang="pt-BR" sz="2400" dirty="0" smtClean="0">
                <a:latin typeface="Times New Roman" panose="02020603050405020304" pitchFamily="18" charset="0"/>
                <a:cs typeface="Times New Roman" panose="02020603050405020304" pitchFamily="18" charset="0"/>
              </a:rPr>
              <a:t>O senador tema missão de representar os interesses do Estado de sua origem nas questões políticas nacionais</a:t>
            </a:r>
            <a:endParaRPr lang="pt-BR" sz="2400" dirty="0">
              <a:latin typeface="Times New Roman" panose="02020603050405020304" pitchFamily="18" charset="0"/>
              <a:cs typeface="Times New Roman" panose="02020603050405020304" pitchFamily="18" charset="0"/>
            </a:endParaRPr>
          </a:p>
          <a:p>
            <a:pPr algn="ctr"/>
            <a:endParaRPr lang="pt-BR" sz="1600" dirty="0" smtClean="0">
              <a:latin typeface="Times New Roman" panose="02020603050405020304" pitchFamily="18" charset="0"/>
              <a:cs typeface="Times New Roman" panose="02020603050405020304" pitchFamily="18" charset="0"/>
            </a:endParaRPr>
          </a:p>
          <a:p>
            <a:pPr algn="ctr"/>
            <a:r>
              <a:rPr lang="pt-BR" sz="2200" dirty="0" smtClean="0">
                <a:latin typeface="Times New Roman" panose="02020603050405020304" pitchFamily="18" charset="0"/>
                <a:cs typeface="Times New Roman" panose="02020603050405020304" pitchFamily="18" charset="0"/>
              </a:rPr>
              <a:t>É de competência do Senado Federal, ainda, fiscalizar o presidente, o vice-presidente e os ministros.</a:t>
            </a:r>
          </a:p>
          <a:p>
            <a:pPr algn="ctr"/>
            <a:endParaRPr lang="pt-BR" sz="1200" dirty="0">
              <a:latin typeface="Times New Roman" panose="02020603050405020304" pitchFamily="18" charset="0"/>
              <a:cs typeface="Times New Roman" panose="02020603050405020304" pitchFamily="18" charset="0"/>
            </a:endParaRPr>
          </a:p>
          <a:p>
            <a:pPr algn="ctr"/>
            <a:r>
              <a:rPr lang="pt-BR" sz="2200" dirty="0" smtClean="0">
                <a:latin typeface="Times New Roman" panose="02020603050405020304" pitchFamily="18" charset="0"/>
                <a:cs typeface="Times New Roman" panose="02020603050405020304" pitchFamily="18" charset="0"/>
              </a:rPr>
              <a:t>O Senado legisla sobre temas de interesse nacional e vigia a aplicação dos recursos públicos.</a:t>
            </a:r>
          </a:p>
          <a:p>
            <a:pPr algn="ctr"/>
            <a:endParaRPr lang="pt-BR" sz="1600" dirty="0">
              <a:latin typeface="Times New Roman" panose="02020603050405020304" pitchFamily="18" charset="0"/>
              <a:cs typeface="Times New Roman" panose="02020603050405020304" pitchFamily="18" charset="0"/>
            </a:endParaRPr>
          </a:p>
          <a:p>
            <a:pPr algn="ctr"/>
            <a:r>
              <a:rPr lang="pt-BR" sz="2200" dirty="0" smtClean="0">
                <a:latin typeface="Times New Roman" panose="02020603050405020304" pitchFamily="18" charset="0"/>
                <a:cs typeface="Times New Roman" panose="02020603050405020304" pitchFamily="18" charset="0"/>
              </a:rPr>
              <a:t>Cada um dos 26 Estados e o Distrito Federal elege três senadores. A cada quatro anos renova-se uma parte deles. Em 2014, cada Estado elegeu um senador e, em 2018, elegerá dois, sempre mantendo três senadores por Estado e pelo Distrito Federal.</a:t>
            </a:r>
            <a:endParaRPr lang="pt-BR" sz="2400" dirty="0" smtClean="0">
              <a:latin typeface="Times New Roman" panose="02020603050405020304" pitchFamily="18" charset="0"/>
              <a:cs typeface="Times New Roman" panose="02020603050405020304" pitchFamily="18" charset="0"/>
            </a:endParaRPr>
          </a:p>
        </p:txBody>
      </p:sp>
      <p:sp>
        <p:nvSpPr>
          <p:cNvPr id="4" name="Retângulo de cantos arredondados 3"/>
          <p:cNvSpPr/>
          <p:nvPr/>
        </p:nvSpPr>
        <p:spPr>
          <a:xfrm>
            <a:off x="2306152" y="2420888"/>
            <a:ext cx="4680520" cy="2160240"/>
          </a:xfrm>
          <a:prstGeom prst="roundRect">
            <a:avLst/>
          </a:prstGeom>
          <a:gradFill flip="none" rotWithShape="1">
            <a:gsLst>
              <a:gs pos="15000">
                <a:srgbClr val="159204"/>
              </a:gs>
              <a:gs pos="26000">
                <a:srgbClr val="159204"/>
              </a:gs>
              <a:gs pos="21000">
                <a:srgbClr val="159204"/>
              </a:gs>
              <a:gs pos="61000">
                <a:srgbClr val="FFFF00"/>
              </a:gs>
              <a:gs pos="19000">
                <a:srgbClr val="15920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378160" y="2636912"/>
            <a:ext cx="4536504" cy="1754326"/>
          </a:xfrm>
          <a:prstGeom prst="rect">
            <a:avLst/>
          </a:prstGeom>
          <a:noFill/>
        </p:spPr>
        <p:txBody>
          <a:bodyPr wrap="square" rtlCol="0">
            <a:spAutoFit/>
          </a:bodyPr>
          <a:lstStyle/>
          <a:p>
            <a:pPr algn="ctr"/>
            <a:r>
              <a:rPr lang="pt-BR" sz="3600" b="1" dirty="0" smtClean="0">
                <a:latin typeface="Times New Roman" panose="02020603050405020304" pitchFamily="18" charset="0"/>
                <a:cs typeface="Times New Roman" panose="02020603050405020304" pitchFamily="18" charset="0"/>
              </a:rPr>
              <a:t>Seu mandato é de </a:t>
            </a:r>
            <a:r>
              <a:rPr lang="pt-BR" sz="3600" b="1" dirty="0" smtClean="0">
                <a:solidFill>
                  <a:srgbClr val="C00000"/>
                </a:solidFill>
                <a:latin typeface="Times New Roman" panose="02020603050405020304" pitchFamily="18" charset="0"/>
                <a:cs typeface="Times New Roman" panose="02020603050405020304" pitchFamily="18" charset="0"/>
              </a:rPr>
              <a:t>oito anos</a:t>
            </a:r>
            <a:r>
              <a:rPr lang="pt-BR" sz="3600" b="1" dirty="0">
                <a:latin typeface="Times New Roman" panose="02020603050405020304" pitchFamily="18" charset="0"/>
                <a:cs typeface="Times New Roman" panose="02020603050405020304" pitchFamily="18" charset="0"/>
              </a:rPr>
              <a:t> </a:t>
            </a:r>
            <a:r>
              <a:rPr lang="pt-BR" sz="3600" b="1" dirty="0" smtClean="0">
                <a:latin typeface="Times New Roman" panose="02020603050405020304" pitchFamily="18" charset="0"/>
                <a:cs typeface="Times New Roman" panose="02020603050405020304" pitchFamily="18" charset="0"/>
              </a:rPr>
              <a:t>e </a:t>
            </a:r>
            <a:r>
              <a:rPr lang="pt-BR" sz="3600" b="1" dirty="0" smtClean="0">
                <a:solidFill>
                  <a:srgbClr val="C00000"/>
                </a:solidFill>
                <a:latin typeface="Times New Roman" panose="02020603050405020304" pitchFamily="18" charset="0"/>
                <a:cs typeface="Times New Roman" panose="02020603050405020304" pitchFamily="18" charset="0"/>
              </a:rPr>
              <a:t>não há limites</a:t>
            </a:r>
            <a:r>
              <a:rPr lang="pt-BR" sz="3600" b="1" dirty="0" smtClean="0">
                <a:latin typeface="Times New Roman" panose="02020603050405020304" pitchFamily="18" charset="0"/>
                <a:cs typeface="Times New Roman" panose="02020603050405020304" pitchFamily="18" charset="0"/>
              </a:rPr>
              <a:t> para a reeleição</a:t>
            </a:r>
            <a:endParaRPr lang="pt-B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4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260648"/>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DEPUTADO FEDERAL</a:t>
            </a:r>
            <a:endParaRPr lang="pt-BR" sz="3200" b="1" i="1" dirty="0">
              <a:solidFill>
                <a:srgbClr val="0070C0"/>
              </a:solidFill>
              <a:latin typeface="Comic Sans MS" panose="030F0702030302020204" pitchFamily="66" charset="0"/>
            </a:endParaRPr>
          </a:p>
        </p:txBody>
      </p:sp>
      <p:sp>
        <p:nvSpPr>
          <p:cNvPr id="3" name="CaixaDeTexto 2"/>
          <p:cNvSpPr txBox="1"/>
          <p:nvPr/>
        </p:nvSpPr>
        <p:spPr>
          <a:xfrm>
            <a:off x="588471" y="1196752"/>
            <a:ext cx="7992888" cy="5386090"/>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Os </a:t>
            </a:r>
            <a:r>
              <a:rPr lang="pt-BR" sz="2400" dirty="0">
                <a:latin typeface="Times New Roman" panose="02020603050405020304" pitchFamily="18" charset="0"/>
                <a:cs typeface="Times New Roman" panose="02020603050405020304" pitchFamily="18" charset="0"/>
              </a:rPr>
              <a:t>D</a:t>
            </a:r>
            <a:r>
              <a:rPr lang="pt-BR" sz="2400" dirty="0" smtClean="0">
                <a:latin typeface="Times New Roman" panose="02020603050405020304" pitchFamily="18" charset="0"/>
                <a:cs typeface="Times New Roman" panose="02020603050405020304" pitchFamily="18" charset="0"/>
              </a:rPr>
              <a:t>eputados Federais são representantes do povo e são eleitos conforme o número de eleitores de cada Estado e do Distrito Federal.</a:t>
            </a:r>
          </a:p>
          <a:p>
            <a:pPr algn="ctr"/>
            <a:r>
              <a:rPr lang="pt-BR" sz="2400" dirty="0" smtClean="0">
                <a:latin typeface="Times New Roman" panose="02020603050405020304" pitchFamily="18" charset="0"/>
                <a:cs typeface="Times New Roman" panose="02020603050405020304" pitchFamily="18" charset="0"/>
              </a:rPr>
              <a:t>Os projetos, em regra, iniciam-se na Câmara dos Deputados e são revisados pelo Senado. </a:t>
            </a:r>
          </a:p>
          <a:p>
            <a:pPr algn="ctr"/>
            <a:endParaRPr lang="pt-BR" sz="2400" dirty="0">
              <a:latin typeface="Times New Roman" panose="02020603050405020304" pitchFamily="18" charset="0"/>
              <a:cs typeface="Times New Roman" panose="02020603050405020304" pitchFamily="18" charset="0"/>
            </a:endParaRPr>
          </a:p>
          <a:p>
            <a:pPr algn="ctr"/>
            <a:r>
              <a:rPr lang="pt-BR" sz="2400" b="1" dirty="0" smtClean="0">
                <a:latin typeface="Times New Roman" panose="02020603050405020304" pitchFamily="18" charset="0"/>
                <a:cs typeface="Times New Roman" panose="02020603050405020304" pitchFamily="18" charset="0"/>
              </a:rPr>
              <a:t>Os Deputados Federais: </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propõem, debatem e aprovam leis nacionais. </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Fiscalizam o Governo Federal, as entidades e instituições públicas. </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Aprovam e emendam o orçamento nacional</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Exigem, analisam e julgam, parcialmente,, a prestação de contas do Poder Executivo. </a:t>
            </a:r>
          </a:p>
          <a:p>
            <a:pPr marL="342900" indent="-342900" algn="ctr">
              <a:buFont typeface="Arial" panose="020B0604020202020204" pitchFamily="34" charset="0"/>
              <a:buChar char="•"/>
            </a:pPr>
            <a:r>
              <a:rPr lang="pt-BR" sz="2200" dirty="0" smtClean="0">
                <a:latin typeface="Times New Roman" panose="02020603050405020304" pitchFamily="18" charset="0"/>
                <a:cs typeface="Times New Roman" panose="02020603050405020304" pitchFamily="18" charset="0"/>
              </a:rPr>
              <a:t>Estabelecem comissões parlamentares de inquérito (CPI), para investigar atos dos governantes nas diversas instâncias.</a:t>
            </a:r>
          </a:p>
        </p:txBody>
      </p:sp>
      <p:sp>
        <p:nvSpPr>
          <p:cNvPr id="4" name="Retângulo de cantos arredondados 3"/>
          <p:cNvSpPr/>
          <p:nvPr/>
        </p:nvSpPr>
        <p:spPr>
          <a:xfrm>
            <a:off x="2306152" y="2420888"/>
            <a:ext cx="4680520" cy="2376264"/>
          </a:xfrm>
          <a:prstGeom prst="roundRect">
            <a:avLst/>
          </a:prstGeom>
          <a:gradFill flip="none" rotWithShape="1">
            <a:gsLst>
              <a:gs pos="15000">
                <a:srgbClr val="159204"/>
              </a:gs>
              <a:gs pos="26000">
                <a:srgbClr val="159204"/>
              </a:gs>
              <a:gs pos="21000">
                <a:srgbClr val="159204"/>
              </a:gs>
              <a:gs pos="61000">
                <a:srgbClr val="FFFF00"/>
              </a:gs>
              <a:gs pos="19000">
                <a:srgbClr val="15920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306152" y="2454858"/>
            <a:ext cx="4680520" cy="2308324"/>
          </a:xfrm>
          <a:prstGeom prst="rect">
            <a:avLst/>
          </a:prstGeom>
          <a:noFill/>
        </p:spPr>
        <p:txBody>
          <a:bodyPr wrap="square" rtlCol="0">
            <a:spAutoFit/>
          </a:bodyPr>
          <a:lstStyle/>
          <a:p>
            <a:pPr algn="ctr"/>
            <a:r>
              <a:rPr lang="pt-BR" sz="3600" b="1" dirty="0" smtClean="0">
                <a:latin typeface="Times New Roman" panose="02020603050405020304" pitchFamily="18" charset="0"/>
                <a:cs typeface="Times New Roman" panose="02020603050405020304" pitchFamily="18" charset="0"/>
              </a:rPr>
              <a:t>Seu mandato é de </a:t>
            </a:r>
            <a:r>
              <a:rPr lang="pt-BR" sz="3600" b="1" dirty="0" smtClean="0">
                <a:solidFill>
                  <a:srgbClr val="C00000"/>
                </a:solidFill>
                <a:latin typeface="Times New Roman" panose="02020603050405020304" pitchFamily="18" charset="0"/>
                <a:cs typeface="Times New Roman" panose="02020603050405020304" pitchFamily="18" charset="0"/>
              </a:rPr>
              <a:t>quatro anos</a:t>
            </a:r>
            <a:r>
              <a:rPr lang="pt-BR" sz="3600" b="1" dirty="0">
                <a:latin typeface="Times New Roman" panose="02020603050405020304" pitchFamily="18" charset="0"/>
                <a:cs typeface="Times New Roman" panose="02020603050405020304" pitchFamily="18" charset="0"/>
              </a:rPr>
              <a:t> </a:t>
            </a:r>
            <a:r>
              <a:rPr lang="pt-BR" sz="3600" b="1" dirty="0" smtClean="0">
                <a:latin typeface="Times New Roman" panose="02020603050405020304" pitchFamily="18" charset="0"/>
                <a:cs typeface="Times New Roman" panose="02020603050405020304" pitchFamily="18" charset="0"/>
              </a:rPr>
              <a:t>e </a:t>
            </a:r>
            <a:r>
              <a:rPr lang="pt-BR" sz="3600" b="1" dirty="0" smtClean="0">
                <a:solidFill>
                  <a:srgbClr val="C00000"/>
                </a:solidFill>
                <a:latin typeface="Times New Roman" panose="02020603050405020304" pitchFamily="18" charset="0"/>
                <a:cs typeface="Times New Roman" panose="02020603050405020304" pitchFamily="18" charset="0"/>
              </a:rPr>
              <a:t>não há limites</a:t>
            </a:r>
            <a:r>
              <a:rPr lang="pt-BR" sz="3600" b="1" dirty="0" smtClean="0">
                <a:latin typeface="Times New Roman" panose="02020603050405020304" pitchFamily="18" charset="0"/>
                <a:cs typeface="Times New Roman" panose="02020603050405020304" pitchFamily="18" charset="0"/>
              </a:rPr>
              <a:t> para a reeleição</a:t>
            </a:r>
            <a:endParaRPr lang="pt-B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72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260648"/>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Foro privilegiado</a:t>
            </a:r>
            <a:endParaRPr lang="pt-BR" sz="3200" b="1" i="1" dirty="0">
              <a:solidFill>
                <a:srgbClr val="0070C0"/>
              </a:solidFill>
              <a:latin typeface="Comic Sans MS" panose="030F0702030302020204" pitchFamily="66" charset="0"/>
            </a:endParaRPr>
          </a:p>
        </p:txBody>
      </p:sp>
      <p:sp>
        <p:nvSpPr>
          <p:cNvPr id="3" name="Retângulo 2"/>
          <p:cNvSpPr/>
          <p:nvPr/>
        </p:nvSpPr>
        <p:spPr>
          <a:xfrm rot="20350592">
            <a:off x="719993" y="132237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436644" y="1375105"/>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6" name="Retângulo 5"/>
          <p:cNvSpPr/>
          <p:nvPr/>
        </p:nvSpPr>
        <p:spPr>
          <a:xfrm rot="20350592">
            <a:off x="2555475" y="1219340"/>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10" name="Retângulo 9"/>
          <p:cNvSpPr/>
          <p:nvPr/>
        </p:nvSpPr>
        <p:spPr>
          <a:xfrm rot="20350592">
            <a:off x="318219" y="269930"/>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11" name="Retângulo 10"/>
          <p:cNvSpPr/>
          <p:nvPr/>
        </p:nvSpPr>
        <p:spPr>
          <a:xfrm rot="20350592">
            <a:off x="5439641" y="1321354"/>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12" name="Retângulo 11"/>
          <p:cNvSpPr/>
          <p:nvPr/>
        </p:nvSpPr>
        <p:spPr>
          <a:xfrm rot="20350592">
            <a:off x="4139737" y="1366756"/>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3" name="Retângulo 12"/>
          <p:cNvSpPr/>
          <p:nvPr/>
        </p:nvSpPr>
        <p:spPr>
          <a:xfrm rot="20350592">
            <a:off x="7596121"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5" name="CaixaDeTexto 14"/>
          <p:cNvSpPr txBox="1"/>
          <p:nvPr/>
        </p:nvSpPr>
        <p:spPr>
          <a:xfrm>
            <a:off x="454320" y="2636912"/>
            <a:ext cx="7992888" cy="3785652"/>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 Supremo Tribunal Federal decidiu, em maio de 2018, que o foro por prerrogativa de função, conferido aos deputados federais e senadores, plica-se apenas a crimes cometidos no exercício do cargo e em razão das funções a ele relacionadas.</a:t>
            </a:r>
          </a:p>
          <a:p>
            <a:pPr algn="ctr"/>
            <a:endParaRPr lang="pt-BR" sz="2400" dirty="0">
              <a:latin typeface="Times New Roman" panose="02020603050405020304" pitchFamily="18" charset="0"/>
              <a:cs typeface="Times New Roman" panose="02020603050405020304" pitchFamily="18" charset="0"/>
            </a:endParaRPr>
          </a:p>
          <a:p>
            <a:pPr algn="ctr"/>
            <a:r>
              <a:rPr lang="pt-BR" sz="2400" dirty="0" smtClean="0">
                <a:latin typeface="Times New Roman" panose="02020603050405020304" pitchFamily="18" charset="0"/>
                <a:cs typeface="Times New Roman" panose="02020603050405020304" pitchFamily="18" charset="0"/>
              </a:rPr>
              <a:t>Assim, se os parlamentares cometerem um crime comum ou fora do exercício de sua função, serão julgados pelo juiz que julgaria a ação se ele não fosse detentor de cargo eletivo. </a:t>
            </a:r>
          </a:p>
          <a:p>
            <a:pPr algn="ctr"/>
            <a:endParaRPr lang="pt-BR" sz="2400" dirty="0">
              <a:latin typeface="Times New Roman" panose="02020603050405020304" pitchFamily="18" charset="0"/>
              <a:cs typeface="Times New Roman" panose="02020603050405020304" pitchFamily="18" charset="0"/>
            </a:endParaRPr>
          </a:p>
          <a:p>
            <a:pPr algn="ctr"/>
            <a:r>
              <a:rPr lang="pt-BR" sz="2400" b="1" dirty="0" smtClean="0">
                <a:latin typeface="Times New Roman" panose="02020603050405020304" pitchFamily="18" charset="0"/>
                <a:cs typeface="Times New Roman" panose="02020603050405020304" pitchFamily="18" charset="0"/>
              </a:rPr>
              <a:t>O  foro privilegiado ainda está em discussão.</a:t>
            </a:r>
          </a:p>
        </p:txBody>
      </p:sp>
    </p:spTree>
    <p:extLst>
      <p:ext uri="{BB962C8B-B14F-4D97-AF65-F5344CB8AC3E}">
        <p14:creationId xmlns:p14="http://schemas.microsoft.com/office/powerpoint/2010/main" val="3120681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476672"/>
            <a:ext cx="8928993" cy="646331"/>
          </a:xfrm>
          <a:prstGeom prst="rect">
            <a:avLst/>
          </a:prstGeom>
          <a:noFill/>
        </p:spPr>
        <p:txBody>
          <a:bodyPr wrap="square" rtlCol="0">
            <a:spAutoFit/>
          </a:bodyPr>
          <a:lstStyle/>
          <a:p>
            <a:pPr algn="ctr"/>
            <a:r>
              <a:rPr lang="pt-BR" sz="3600" b="1" i="1" dirty="0" smtClean="0">
                <a:solidFill>
                  <a:srgbClr val="0070C0"/>
                </a:solidFill>
                <a:latin typeface="Comic Sans MS" panose="030F0702030302020204" pitchFamily="66" charset="0"/>
              </a:rPr>
              <a:t>DEPUTADO ESTADUAL E DISTRITAL</a:t>
            </a:r>
            <a:endParaRPr lang="pt-BR" sz="2800" b="1" i="1" dirty="0">
              <a:solidFill>
                <a:srgbClr val="0070C0"/>
              </a:solidFill>
              <a:latin typeface="Comic Sans MS" panose="030F0702030302020204" pitchFamily="66" charset="0"/>
            </a:endParaRPr>
          </a:p>
        </p:txBody>
      </p:sp>
      <p:sp>
        <p:nvSpPr>
          <p:cNvPr id="3" name="CaixaDeTexto 2"/>
          <p:cNvSpPr txBox="1"/>
          <p:nvPr/>
        </p:nvSpPr>
        <p:spPr>
          <a:xfrm>
            <a:off x="1170797" y="1772816"/>
            <a:ext cx="6828236" cy="4401205"/>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Os deputados estaduais, nas assembleias legislativas, e os deputados distritais, na Câmara Legislativa do Distrito Federal propõem, emendam, alteram e revogam leis estaduais e distritais que incidem sobre a organização da vida e da população no Estado e no Distrito Federal.</a:t>
            </a:r>
          </a:p>
          <a:p>
            <a:pPr algn="ctr"/>
            <a:endParaRPr lang="pt-BR" sz="2800" b="1" dirty="0">
              <a:latin typeface="Times New Roman" panose="02020603050405020304" pitchFamily="18" charset="0"/>
              <a:cs typeface="Times New Roman" panose="02020603050405020304" pitchFamily="18" charset="0"/>
            </a:endParaRPr>
          </a:p>
          <a:p>
            <a:pPr algn="ctr"/>
            <a:r>
              <a:rPr lang="pt-BR" sz="2800" b="1" dirty="0" smtClean="0">
                <a:latin typeface="Times New Roman" panose="02020603050405020304" pitchFamily="18" charset="0"/>
                <a:cs typeface="Times New Roman" panose="02020603050405020304" pitchFamily="18" charset="0"/>
              </a:rPr>
              <a:t>Sua função se assemelha à do deputado federal, mas em âmbito estadual.</a:t>
            </a:r>
          </a:p>
        </p:txBody>
      </p:sp>
    </p:spTree>
    <p:extLst>
      <p:ext uri="{BB962C8B-B14F-4D97-AF65-F5344CB8AC3E}">
        <p14:creationId xmlns:p14="http://schemas.microsoft.com/office/powerpoint/2010/main" val="3448766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260648"/>
            <a:ext cx="8928993" cy="1200329"/>
          </a:xfrm>
          <a:prstGeom prst="rect">
            <a:avLst/>
          </a:prstGeom>
          <a:noFill/>
        </p:spPr>
        <p:txBody>
          <a:bodyPr wrap="square" rtlCol="0">
            <a:spAutoFit/>
          </a:bodyPr>
          <a:lstStyle/>
          <a:p>
            <a:pPr algn="ctr"/>
            <a:r>
              <a:rPr lang="pt-BR" sz="3600" b="1" i="1" dirty="0" smtClean="0">
                <a:solidFill>
                  <a:srgbClr val="0070C0"/>
                </a:solidFill>
                <a:latin typeface="Comic Sans MS" panose="030F0702030302020204" pitchFamily="66" charset="0"/>
              </a:rPr>
              <a:t>O que significa a </a:t>
            </a:r>
          </a:p>
          <a:p>
            <a:pPr algn="ctr"/>
            <a:r>
              <a:rPr lang="pt-BR" sz="3600" b="1" i="1" dirty="0" smtClean="0">
                <a:solidFill>
                  <a:srgbClr val="0070C0"/>
                </a:solidFill>
                <a:latin typeface="Comic Sans MS" panose="030F0702030302020204" pitchFamily="66" charset="0"/>
              </a:rPr>
              <a:t>palavra Candidato</a:t>
            </a:r>
            <a:endParaRPr lang="pt-BR" sz="2800" b="1" i="1" dirty="0">
              <a:solidFill>
                <a:srgbClr val="0070C0"/>
              </a:solidFill>
              <a:latin typeface="Comic Sans MS" panose="030F0702030302020204" pitchFamily="66" charset="0"/>
            </a:endParaRPr>
          </a:p>
        </p:txBody>
      </p:sp>
      <p:sp>
        <p:nvSpPr>
          <p:cNvPr id="3" name="Retângulo 2"/>
          <p:cNvSpPr/>
          <p:nvPr/>
        </p:nvSpPr>
        <p:spPr>
          <a:xfrm rot="20350592">
            <a:off x="719993" y="132237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436644" y="1375105"/>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483553" y="1541388"/>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899376" y="219831"/>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5851089" y="1559119"/>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211745" y="1559121"/>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7596121"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526328" y="2708920"/>
            <a:ext cx="7992888" cy="3970318"/>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A palavra candidato vem de cândido, puro, branco. Originou-se na Roma antiga, onde aqueles que disputavam cargos eletivos eram obrigados a desfilar pelas ruas trajando vestes brancas, forma de demonstrar a pureza de sua vida e de seus propósitos. </a:t>
            </a:r>
          </a:p>
          <a:p>
            <a:pPr algn="ctr"/>
            <a:endParaRPr lang="pt-BR" sz="2800" dirty="0">
              <a:latin typeface="Times New Roman" panose="02020603050405020304" pitchFamily="18" charset="0"/>
              <a:cs typeface="Times New Roman" panose="02020603050405020304" pitchFamily="18" charset="0"/>
            </a:endParaRPr>
          </a:p>
          <a:p>
            <a:pPr algn="ctr"/>
            <a:r>
              <a:rPr lang="pt-BR" sz="2800" dirty="0" smtClean="0">
                <a:latin typeface="Times New Roman" panose="02020603050405020304" pitchFamily="18" charset="0"/>
                <a:cs typeface="Times New Roman" panose="02020603050405020304" pitchFamily="18" charset="0"/>
              </a:rPr>
              <a:t>Cabia aos cidadãos aceitar a apresentação ou jogar lama nos camisolões brancos daqueles que estavam enganando o povo.</a:t>
            </a:r>
            <a:endParaRPr lang="pt-BR"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50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0419" y="260648"/>
            <a:ext cx="8928993" cy="1200329"/>
          </a:xfrm>
          <a:prstGeom prst="rect">
            <a:avLst/>
          </a:prstGeom>
          <a:noFill/>
        </p:spPr>
        <p:txBody>
          <a:bodyPr wrap="square" rtlCol="0">
            <a:spAutoFit/>
          </a:bodyPr>
          <a:lstStyle/>
          <a:p>
            <a:pPr algn="ctr"/>
            <a:r>
              <a:rPr lang="pt-BR" sz="3600" b="1" i="1" dirty="0" smtClean="0">
                <a:solidFill>
                  <a:srgbClr val="0070C0"/>
                </a:solidFill>
                <a:latin typeface="Comic Sans MS" panose="030F0702030302020204" pitchFamily="66" charset="0"/>
              </a:rPr>
              <a:t>“Voto num candidato </a:t>
            </a:r>
          </a:p>
          <a:p>
            <a:pPr algn="ctr"/>
            <a:r>
              <a:rPr lang="pt-BR" sz="3600" b="1" i="1" dirty="0" smtClean="0">
                <a:solidFill>
                  <a:srgbClr val="0070C0"/>
                </a:solidFill>
                <a:latin typeface="Comic Sans MS" panose="030F0702030302020204" pitchFamily="66" charset="0"/>
              </a:rPr>
              <a:t>e elejo outro”</a:t>
            </a:r>
            <a:endParaRPr lang="pt-BR" sz="2800" b="1" i="1" dirty="0">
              <a:solidFill>
                <a:srgbClr val="0070C0"/>
              </a:solidFill>
              <a:latin typeface="Comic Sans MS" panose="030F0702030302020204" pitchFamily="66" charset="0"/>
            </a:endParaRPr>
          </a:p>
        </p:txBody>
      </p:sp>
      <p:sp>
        <p:nvSpPr>
          <p:cNvPr id="3" name="Retângulo 2"/>
          <p:cNvSpPr/>
          <p:nvPr/>
        </p:nvSpPr>
        <p:spPr>
          <a:xfrm rot="20350592">
            <a:off x="719993" y="132237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436644" y="1375105"/>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483553" y="1541388"/>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899376" y="219831"/>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5851089" y="1559119"/>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211745" y="1559121"/>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7596121"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1085915" y="2996952"/>
            <a:ext cx="6998000" cy="3108543"/>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Pode acontecer que um candidato muito votado não consiga ser eleito deputado e outro com menos votos seja eleito. Isso acontece porque as vagas são distribuídas de acordo com a votação recebida por cada partido ou coligação. Isso se deve ao </a:t>
            </a:r>
            <a:r>
              <a:rPr lang="pt-BR" sz="2800" b="1" dirty="0" smtClean="0">
                <a:latin typeface="Times New Roman" panose="02020603050405020304" pitchFamily="18" charset="0"/>
                <a:cs typeface="Times New Roman" panose="02020603050405020304" pitchFamily="18" charset="0"/>
              </a:rPr>
              <a:t>“quociente eleitoral”</a:t>
            </a:r>
            <a:r>
              <a:rPr lang="pt-BR" sz="2800" dirty="0" smtClean="0">
                <a:latin typeface="Times New Roman" panose="02020603050405020304" pitchFamily="18" charset="0"/>
                <a:cs typeface="Times New Roman" panose="02020603050405020304" pitchFamily="18" charset="0"/>
              </a:rPr>
              <a:t> e ao </a:t>
            </a:r>
            <a:r>
              <a:rPr lang="pt-BR" sz="2800" b="1" dirty="0" smtClean="0">
                <a:latin typeface="Times New Roman" panose="02020603050405020304" pitchFamily="18" charset="0"/>
                <a:cs typeface="Times New Roman" panose="02020603050405020304" pitchFamily="18" charset="0"/>
              </a:rPr>
              <a:t>“voto em legenda”</a:t>
            </a:r>
            <a:r>
              <a:rPr lang="pt-BR"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533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c\Desktop\Victor\Imagens\Outras\cnbb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632" y="908720"/>
            <a:ext cx="2606640" cy="2880320"/>
          </a:xfrm>
          <a:prstGeom prst="round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625458" y="640720"/>
            <a:ext cx="5077072" cy="3416320"/>
          </a:xfrm>
          <a:prstGeom prst="rect">
            <a:avLst/>
          </a:prstGeom>
          <a:noFill/>
        </p:spPr>
        <p:txBody>
          <a:bodyPr wrap="square" rtlCol="0">
            <a:spAutoFit/>
          </a:bodyPr>
          <a:lstStyle/>
          <a:p>
            <a:pPr algn="ctr"/>
            <a:r>
              <a:rPr lang="pt-BR" sz="2700" dirty="0" smtClean="0">
                <a:latin typeface="Times New Roman" panose="02020603050405020304" pitchFamily="18" charset="0"/>
                <a:cs typeface="Times New Roman" panose="02020603050405020304" pitchFamily="18" charset="0"/>
              </a:rPr>
              <a:t>“A superação da grave crise vivida no Brasil exige o resgate da ética na política, que desempenha papel fundamental na sociedade democrática. Urge um novo modo de fazer política, alicerçado nos valores da honestidade e da justiça social”</a:t>
            </a:r>
            <a:r>
              <a:rPr lang="pt-BR" sz="2700" dirty="0">
                <a:latin typeface="Times New Roman" panose="02020603050405020304" pitchFamily="18" charset="0"/>
                <a:cs typeface="Times New Roman" panose="02020603050405020304" pitchFamily="18" charset="0"/>
              </a:rPr>
              <a:t> </a:t>
            </a:r>
            <a:r>
              <a:rPr lang="pt-BR" sz="2000" i="1" dirty="0" smtClean="0">
                <a:latin typeface="Times New Roman" panose="02020603050405020304" pitchFamily="18" charset="0"/>
                <a:cs typeface="Times New Roman" panose="02020603050405020304" pitchFamily="18" charset="0"/>
              </a:rPr>
              <a:t>(CNBB, 2017)</a:t>
            </a:r>
            <a:endParaRPr lang="pt-BR" sz="2000" i="1" dirty="0">
              <a:latin typeface="Times New Roman" panose="02020603050405020304" pitchFamily="18" charset="0"/>
              <a:cs typeface="Times New Roman" panose="02020603050405020304" pitchFamily="18" charset="0"/>
            </a:endParaRPr>
          </a:p>
        </p:txBody>
      </p:sp>
      <p:sp>
        <p:nvSpPr>
          <p:cNvPr id="8" name="Retângulo de cantos arredondados 7"/>
          <p:cNvSpPr/>
          <p:nvPr/>
        </p:nvSpPr>
        <p:spPr>
          <a:xfrm>
            <a:off x="3491880" y="548680"/>
            <a:ext cx="5274840" cy="360040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2307974" y="4863994"/>
            <a:ext cx="4374232" cy="1512169"/>
          </a:xfrm>
          <a:prstGeom prst="roundRect">
            <a:avLst>
              <a:gd name="adj" fmla="val 22144"/>
            </a:avLst>
          </a:prstGeom>
          <a:solidFill>
            <a:srgbClr val="FBFE8C"/>
          </a:solidFill>
          <a:ln>
            <a:solidFill>
              <a:srgbClr val="FBF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2366459" y="4998913"/>
            <a:ext cx="4257262" cy="1200329"/>
          </a:xfrm>
          <a:prstGeom prst="rect">
            <a:avLst/>
          </a:prstGeom>
          <a:noFill/>
        </p:spPr>
        <p:txBody>
          <a:bodyPr wrap="square" rtlCol="0">
            <a:spAutoFit/>
          </a:bodyPr>
          <a:lstStyle/>
          <a:p>
            <a:pPr algn="ctr"/>
            <a:r>
              <a:rPr lang="pt-BR" sz="3600" b="1" dirty="0" smtClean="0">
                <a:latin typeface="Times New Roman" panose="02020603050405020304" pitchFamily="18" charset="0"/>
                <a:cs typeface="Times New Roman" panose="02020603050405020304" pitchFamily="18" charset="0"/>
              </a:rPr>
              <a:t>As suas atitudes são justas e honestas?</a:t>
            </a:r>
            <a:endParaRPr lang="pt-BR" sz="3600" b="1" dirty="0">
              <a:latin typeface="Times New Roman" panose="02020603050405020304" pitchFamily="18" charset="0"/>
              <a:cs typeface="Times New Roman" panose="02020603050405020304" pitchFamily="18" charset="0"/>
            </a:endParaRPr>
          </a:p>
        </p:txBody>
      </p:sp>
      <p:sp>
        <p:nvSpPr>
          <p:cNvPr id="12" name="Retângulo 11"/>
          <p:cNvSpPr/>
          <p:nvPr/>
        </p:nvSpPr>
        <p:spPr>
          <a:xfrm rot="20350592">
            <a:off x="650776" y="4875802"/>
            <a:ext cx="889097"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
        <p:nvSpPr>
          <p:cNvPr id="13" name="Retângulo 12"/>
          <p:cNvSpPr/>
          <p:nvPr/>
        </p:nvSpPr>
        <p:spPr>
          <a:xfrm rot="1472284">
            <a:off x="7497651" y="4929614"/>
            <a:ext cx="864096"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Tree>
    <p:extLst>
      <p:ext uri="{BB962C8B-B14F-4D97-AF65-F5344CB8AC3E}">
        <p14:creationId xmlns:p14="http://schemas.microsoft.com/office/powerpoint/2010/main" val="3295899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5615" y="404664"/>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Quociente eleitoral</a:t>
            </a:r>
            <a:endParaRPr lang="pt-BR" sz="3200" b="1" i="1" dirty="0">
              <a:solidFill>
                <a:srgbClr val="0070C0"/>
              </a:solidFill>
              <a:latin typeface="Comic Sans MS" panose="030F0702030302020204" pitchFamily="66" charset="0"/>
            </a:endParaRPr>
          </a:p>
        </p:txBody>
      </p:sp>
      <p:sp>
        <p:nvSpPr>
          <p:cNvPr id="3" name="Retângulo 2"/>
          <p:cNvSpPr/>
          <p:nvPr/>
        </p:nvSpPr>
        <p:spPr>
          <a:xfrm rot="20350592">
            <a:off x="719993" y="132237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436644" y="1375105"/>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483553" y="1541388"/>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899376" y="219831"/>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5851089" y="1559119"/>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211745" y="1559121"/>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7596121"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1167788" y="3140968"/>
            <a:ext cx="6709968" cy="2862322"/>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O artigo 106 do Código Eleitoral explica como se dá o quociente eleitoral:</a:t>
            </a:r>
          </a:p>
          <a:p>
            <a:pPr algn="ctr"/>
            <a:endParaRPr lang="pt-BR" sz="1200" dirty="0" smtClean="0">
              <a:latin typeface="Times New Roman" panose="02020603050405020304" pitchFamily="18" charset="0"/>
              <a:cs typeface="Times New Roman" panose="02020603050405020304" pitchFamily="18" charset="0"/>
            </a:endParaRPr>
          </a:p>
          <a:p>
            <a:pPr algn="ctr"/>
            <a:r>
              <a:rPr lang="pt-BR" sz="2800" dirty="0" smtClean="0">
                <a:latin typeface="Times New Roman" panose="02020603050405020304" pitchFamily="18" charset="0"/>
                <a:cs typeface="Times New Roman" panose="02020603050405020304" pitchFamily="18" charset="0"/>
              </a:rPr>
              <a:t>O número de votos válidos apurados é dividido pelo número de vagas a deputado estadual em cada Estado, ou para deputado federal em âmbito nacional.</a:t>
            </a:r>
          </a:p>
        </p:txBody>
      </p:sp>
    </p:spTree>
    <p:extLst>
      <p:ext uri="{BB962C8B-B14F-4D97-AF65-F5344CB8AC3E}">
        <p14:creationId xmlns:p14="http://schemas.microsoft.com/office/powerpoint/2010/main" val="2330157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5615" y="404664"/>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Voto em Legenda</a:t>
            </a:r>
            <a:endParaRPr lang="pt-BR" sz="3200" b="1" i="1" dirty="0">
              <a:solidFill>
                <a:srgbClr val="0070C0"/>
              </a:solidFill>
              <a:latin typeface="Comic Sans MS" panose="030F0702030302020204" pitchFamily="66" charset="0"/>
            </a:endParaRPr>
          </a:p>
        </p:txBody>
      </p:sp>
      <p:sp>
        <p:nvSpPr>
          <p:cNvPr id="3" name="Retângulo 2"/>
          <p:cNvSpPr/>
          <p:nvPr/>
        </p:nvSpPr>
        <p:spPr>
          <a:xfrm rot="20350592">
            <a:off x="899376" y="1218648"/>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236081" y="1218647"/>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449475" y="1398267"/>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683353" y="219829"/>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5851089" y="1358655"/>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067728" y="1398268"/>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7596121"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346307" y="2564904"/>
            <a:ext cx="8064895" cy="3785652"/>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Os dois primeiros dígitos do candidato indicam por qual partido ele concorre. Assim, ao votar no candidato, o eleitor vota primeiro no partido. E se o eleitor quiser votar somente no partido (na legenda), basta digitar os dois primeiros dígitos e confirmar. O voto será válido e beneficiará s candidatos daquele partido.</a:t>
            </a:r>
          </a:p>
          <a:p>
            <a:pPr algn="ctr"/>
            <a:endParaRPr lang="pt-BR" sz="2400" dirty="0">
              <a:latin typeface="Times New Roman" panose="02020603050405020304" pitchFamily="18" charset="0"/>
              <a:cs typeface="Times New Roman" panose="02020603050405020304" pitchFamily="18" charset="0"/>
            </a:endParaRPr>
          </a:p>
          <a:p>
            <a:pPr algn="ctr"/>
            <a:r>
              <a:rPr lang="pt-BR" sz="2400" dirty="0" smtClean="0">
                <a:latin typeface="Times New Roman" panose="02020603050405020304" pitchFamily="18" charset="0"/>
                <a:cs typeface="Times New Roman" panose="02020603050405020304" pitchFamily="18" charset="0"/>
              </a:rPr>
              <a:t>Após apurar os votos, cada partido soma a votação de todos os seus candidatos mais os votos para a legenda e a cada determinado número de votos, elege um deputado.</a:t>
            </a:r>
          </a:p>
        </p:txBody>
      </p:sp>
    </p:spTree>
    <p:extLst>
      <p:ext uri="{BB962C8B-B14F-4D97-AF65-F5344CB8AC3E}">
        <p14:creationId xmlns:p14="http://schemas.microsoft.com/office/powerpoint/2010/main" val="2052496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5615" y="404664"/>
            <a:ext cx="8928993" cy="707886"/>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Voto em Legenda</a:t>
            </a:r>
            <a:endParaRPr lang="pt-BR" sz="3200" b="1" i="1" dirty="0">
              <a:solidFill>
                <a:srgbClr val="0070C0"/>
              </a:solidFill>
              <a:latin typeface="Comic Sans MS" panose="030F0702030302020204" pitchFamily="66" charset="0"/>
            </a:endParaRPr>
          </a:p>
        </p:txBody>
      </p:sp>
      <p:sp>
        <p:nvSpPr>
          <p:cNvPr id="3" name="Retângulo 2"/>
          <p:cNvSpPr/>
          <p:nvPr/>
        </p:nvSpPr>
        <p:spPr>
          <a:xfrm rot="20350592">
            <a:off x="899376" y="1218648"/>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236081" y="1218647"/>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449475" y="1398267"/>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683353" y="219829"/>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5851089" y="1358655"/>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067728" y="1398268"/>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7596121"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637182" y="2700374"/>
            <a:ext cx="7466053" cy="3231654"/>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 distribuição das vaga conquistadas é feita conforme a votação individual. Os candidatos mais votados do partido ganham as vagas, ficando os seguintes mais votados como 1º, 2º e 3º suplentes.</a:t>
            </a:r>
          </a:p>
          <a:p>
            <a:pPr algn="ctr"/>
            <a:endParaRPr lang="pt-BR" sz="2400" dirty="0" smtClean="0">
              <a:latin typeface="Times New Roman" panose="02020603050405020304" pitchFamily="18" charset="0"/>
              <a:cs typeface="Times New Roman" panose="02020603050405020304" pitchFamily="18" charset="0"/>
            </a:endParaRPr>
          </a:p>
          <a:p>
            <a:pPr algn="ctr"/>
            <a:r>
              <a:rPr lang="pt-BR" sz="2800" b="1" dirty="0" smtClean="0">
                <a:latin typeface="Times New Roman" panose="02020603050405020304" pitchFamily="18" charset="0"/>
                <a:cs typeface="Times New Roman" panose="02020603050405020304" pitchFamily="18" charset="0"/>
              </a:rPr>
              <a:t>É devido a isso que o eleitor vota num candidato e acaba ajudando a eleger outro, pois vota primeiro no partido e depois na pessoa.</a:t>
            </a:r>
          </a:p>
        </p:txBody>
      </p:sp>
    </p:spTree>
    <p:extLst>
      <p:ext uri="{BB962C8B-B14F-4D97-AF65-F5344CB8AC3E}">
        <p14:creationId xmlns:p14="http://schemas.microsoft.com/office/powerpoint/2010/main" val="1498274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5615" y="404664"/>
            <a:ext cx="8928993" cy="1323439"/>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Votos nulos ou brancos </a:t>
            </a:r>
          </a:p>
          <a:p>
            <a:pPr algn="ctr"/>
            <a:r>
              <a:rPr lang="pt-BR" sz="4000" b="1" i="1" dirty="0" smtClean="0">
                <a:solidFill>
                  <a:srgbClr val="0070C0"/>
                </a:solidFill>
                <a:latin typeface="Comic Sans MS" panose="030F0702030302020204" pitchFamily="66" charset="0"/>
              </a:rPr>
              <a:t>anulam a eleição?</a:t>
            </a:r>
            <a:endParaRPr lang="pt-BR" sz="3200" b="1" i="1" dirty="0">
              <a:solidFill>
                <a:srgbClr val="0070C0"/>
              </a:solidFill>
              <a:latin typeface="Comic Sans MS" panose="030F0702030302020204" pitchFamily="66" charset="0"/>
            </a:endParaRPr>
          </a:p>
        </p:txBody>
      </p:sp>
      <p:sp>
        <p:nvSpPr>
          <p:cNvPr id="3" name="Retângulo 2"/>
          <p:cNvSpPr/>
          <p:nvPr/>
        </p:nvSpPr>
        <p:spPr>
          <a:xfrm rot="20350592">
            <a:off x="719993" y="132237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436644" y="1375105"/>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483553" y="1709211"/>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665618" y="219832"/>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6011946" y="1836337"/>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279083" y="1759606"/>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7812145" y="21983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755577" y="2924944"/>
            <a:ext cx="7632848" cy="3693319"/>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Circula pelas redes sociais a informação de que quando os votos nulos e brancos ultrapassam 50%, a eleição é anulada. Nesse caso, deveriam se apresentar outros candidatos e se realizar nova eleição.</a:t>
            </a:r>
          </a:p>
          <a:p>
            <a:pPr algn="ctr"/>
            <a:endParaRPr lang="pt-BR" sz="2400" b="1" dirty="0">
              <a:latin typeface="Times New Roman" panose="02020603050405020304" pitchFamily="18" charset="0"/>
              <a:cs typeface="Times New Roman" panose="02020603050405020304" pitchFamily="18" charset="0"/>
            </a:endParaRPr>
          </a:p>
          <a:p>
            <a:pPr algn="ctr"/>
            <a:r>
              <a:rPr lang="pt-BR" sz="2400" b="1" dirty="0" smtClean="0">
                <a:latin typeface="Times New Roman" panose="02020603050405020304" pitchFamily="18" charset="0"/>
                <a:cs typeface="Times New Roman" panose="02020603050405020304" pitchFamily="18" charset="0"/>
              </a:rPr>
              <a:t>Isso é falso! É uma interpretação errada da lei eleitoral!</a:t>
            </a:r>
          </a:p>
          <a:p>
            <a:pPr algn="ctr"/>
            <a:endParaRPr lang="pt-BR" sz="2400" b="1" dirty="0">
              <a:latin typeface="Times New Roman" panose="02020603050405020304" pitchFamily="18" charset="0"/>
              <a:cs typeface="Times New Roman" panose="02020603050405020304" pitchFamily="18" charset="0"/>
            </a:endParaRPr>
          </a:p>
          <a:p>
            <a:pPr algn="ctr"/>
            <a:r>
              <a:rPr lang="pt-BR" sz="2200" dirty="0" smtClean="0">
                <a:latin typeface="Times New Roman" panose="02020603050405020304" pitchFamily="18" charset="0"/>
                <a:cs typeface="Times New Roman" panose="02020603050405020304" pitchFamily="18" charset="0"/>
              </a:rPr>
              <a:t>Votar nulo ou branco é como a atitude de Pilatos, que lavou as mãos. </a:t>
            </a:r>
            <a:r>
              <a:rPr lang="pt-BR" sz="2200" b="1" i="1" dirty="0" smtClean="0">
                <a:latin typeface="Times New Roman" panose="02020603050405020304" pitchFamily="18" charset="0"/>
                <a:cs typeface="Times New Roman" panose="02020603050405020304" pitchFamily="18" charset="0"/>
              </a:rPr>
              <a:t>A melhor forma de protestar contra os corruptos é votar num bom candidato e depois acompanhar e fiscalizar os eleitos.</a:t>
            </a:r>
          </a:p>
        </p:txBody>
      </p:sp>
    </p:spTree>
    <p:extLst>
      <p:ext uri="{BB962C8B-B14F-4D97-AF65-F5344CB8AC3E}">
        <p14:creationId xmlns:p14="http://schemas.microsoft.com/office/powerpoint/2010/main" val="85463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25615" y="351391"/>
            <a:ext cx="8928993" cy="1323439"/>
          </a:xfrm>
          <a:prstGeom prst="rect">
            <a:avLst/>
          </a:prstGeom>
          <a:noFill/>
        </p:spPr>
        <p:txBody>
          <a:bodyPr wrap="square" rtlCol="0">
            <a:spAutoFit/>
          </a:bodyPr>
          <a:lstStyle/>
          <a:p>
            <a:pPr algn="ctr"/>
            <a:r>
              <a:rPr lang="pt-BR" sz="4000" b="1" i="1" dirty="0" smtClean="0">
                <a:solidFill>
                  <a:srgbClr val="0070C0"/>
                </a:solidFill>
                <a:latin typeface="Comic Sans MS" panose="030F0702030302020204" pitchFamily="66" charset="0"/>
              </a:rPr>
              <a:t>De onde sairá o dinheiro </a:t>
            </a:r>
          </a:p>
          <a:p>
            <a:pPr algn="ctr"/>
            <a:r>
              <a:rPr lang="pt-BR" sz="4000" b="1" i="1" dirty="0" smtClean="0">
                <a:solidFill>
                  <a:srgbClr val="0070C0"/>
                </a:solidFill>
                <a:latin typeface="Comic Sans MS" panose="030F0702030302020204" pitchFamily="66" charset="0"/>
              </a:rPr>
              <a:t>para as campanhas eleitorais</a:t>
            </a:r>
            <a:endParaRPr lang="pt-BR" sz="3200" b="1" i="1" dirty="0">
              <a:solidFill>
                <a:srgbClr val="0070C0"/>
              </a:solidFill>
              <a:latin typeface="Comic Sans MS" panose="030F0702030302020204" pitchFamily="66" charset="0"/>
            </a:endParaRPr>
          </a:p>
        </p:txBody>
      </p:sp>
      <p:sp>
        <p:nvSpPr>
          <p:cNvPr id="3" name="Retângulo 2"/>
          <p:cNvSpPr/>
          <p:nvPr/>
        </p:nvSpPr>
        <p:spPr>
          <a:xfrm rot="20350592">
            <a:off x="467329" y="1637203"/>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4" name="Retângulo 3"/>
          <p:cNvSpPr/>
          <p:nvPr/>
        </p:nvSpPr>
        <p:spPr>
          <a:xfrm rot="20350592">
            <a:off x="7845378" y="1637202"/>
            <a:ext cx="622054" cy="923330"/>
          </a:xfrm>
          <a:prstGeom prst="rect">
            <a:avLst/>
          </a:prstGeom>
        </p:spPr>
        <p:txBody>
          <a:bodyPr wrap="square">
            <a:spAutoFit/>
          </a:bodyPr>
          <a:lstStyle/>
          <a:p>
            <a:r>
              <a:rPr lang="pt-BR" sz="5400" b="1" dirty="0">
                <a:solidFill>
                  <a:srgbClr val="C00000"/>
                </a:solidFill>
                <a:latin typeface="Times New Roman" panose="02020603050405020304" pitchFamily="18" charset="0"/>
                <a:cs typeface="Times New Roman" panose="02020603050405020304" pitchFamily="18" charset="0"/>
              </a:rPr>
              <a:t>?</a:t>
            </a:r>
            <a:endParaRPr lang="pt-BR" sz="5400" dirty="0">
              <a:solidFill>
                <a:srgbClr val="C00000"/>
              </a:solidFill>
            </a:endParaRPr>
          </a:p>
        </p:txBody>
      </p:sp>
      <p:sp>
        <p:nvSpPr>
          <p:cNvPr id="5" name="Retângulo 4"/>
          <p:cNvSpPr/>
          <p:nvPr/>
        </p:nvSpPr>
        <p:spPr>
          <a:xfrm rot="20350592">
            <a:off x="2195521" y="1792587"/>
            <a:ext cx="622054" cy="923330"/>
          </a:xfrm>
          <a:prstGeom prst="rect">
            <a:avLst/>
          </a:prstGeom>
        </p:spPr>
        <p:txBody>
          <a:bodyPr wrap="square">
            <a:spAutoFit/>
          </a:bodyPr>
          <a:lstStyle/>
          <a:p>
            <a:r>
              <a:rPr lang="pt-BR" sz="5400" b="1" dirty="0">
                <a:solidFill>
                  <a:srgbClr val="00B050"/>
                </a:solidFill>
                <a:latin typeface="Times New Roman" panose="02020603050405020304" pitchFamily="18" charset="0"/>
                <a:cs typeface="Times New Roman" panose="02020603050405020304" pitchFamily="18" charset="0"/>
              </a:rPr>
              <a:t>?</a:t>
            </a:r>
            <a:endParaRPr lang="pt-BR" sz="5400" dirty="0">
              <a:solidFill>
                <a:srgbClr val="00B050"/>
              </a:solidFill>
            </a:endParaRPr>
          </a:p>
        </p:txBody>
      </p:sp>
      <p:sp>
        <p:nvSpPr>
          <p:cNvPr id="6" name="Retângulo 5"/>
          <p:cNvSpPr/>
          <p:nvPr/>
        </p:nvSpPr>
        <p:spPr>
          <a:xfrm rot="20350592">
            <a:off x="323313" y="219830"/>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7" name="Retângulo 6"/>
          <p:cNvSpPr/>
          <p:nvPr/>
        </p:nvSpPr>
        <p:spPr>
          <a:xfrm rot="20350592">
            <a:off x="6155961" y="1759606"/>
            <a:ext cx="622054" cy="923330"/>
          </a:xfrm>
          <a:prstGeom prst="rect">
            <a:avLst/>
          </a:prstGeom>
        </p:spPr>
        <p:txBody>
          <a:bodyPr wrap="square">
            <a:spAutoFit/>
          </a:bodyPr>
          <a:lstStyle/>
          <a:p>
            <a:r>
              <a:rPr lang="pt-BR" sz="5400" b="1" dirty="0">
                <a:solidFill>
                  <a:srgbClr val="0070C0"/>
                </a:solidFill>
                <a:latin typeface="Times New Roman" panose="02020603050405020304" pitchFamily="18" charset="0"/>
                <a:cs typeface="Times New Roman" panose="02020603050405020304" pitchFamily="18" charset="0"/>
              </a:rPr>
              <a:t>?</a:t>
            </a:r>
            <a:endParaRPr lang="pt-BR" sz="5400" dirty="0">
              <a:solidFill>
                <a:srgbClr val="0070C0"/>
              </a:solidFill>
            </a:endParaRPr>
          </a:p>
        </p:txBody>
      </p:sp>
      <p:sp>
        <p:nvSpPr>
          <p:cNvPr id="8" name="Retângulo 7"/>
          <p:cNvSpPr/>
          <p:nvPr/>
        </p:nvSpPr>
        <p:spPr>
          <a:xfrm rot="20350592">
            <a:off x="4139737" y="1819390"/>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9" name="Retângulo 8"/>
          <p:cNvSpPr/>
          <p:nvPr/>
        </p:nvSpPr>
        <p:spPr>
          <a:xfrm rot="20350592">
            <a:off x="8172185" y="192023"/>
            <a:ext cx="622054" cy="923330"/>
          </a:xfrm>
          <a:prstGeom prst="rect">
            <a:avLst/>
          </a:prstGeom>
        </p:spPr>
        <p:txBody>
          <a:bodyPr wrap="square">
            <a:spAutoFit/>
          </a:bodyPr>
          <a:lstStyle/>
          <a:p>
            <a:r>
              <a:rPr lang="pt-BR" sz="5400" b="1" dirty="0">
                <a:solidFill>
                  <a:srgbClr val="FFC000"/>
                </a:solidFill>
                <a:latin typeface="Times New Roman" panose="02020603050405020304" pitchFamily="18" charset="0"/>
                <a:cs typeface="Times New Roman" panose="02020603050405020304" pitchFamily="18" charset="0"/>
              </a:rPr>
              <a:t>?</a:t>
            </a:r>
            <a:endParaRPr lang="pt-BR" sz="5400" dirty="0">
              <a:solidFill>
                <a:srgbClr val="FFC000"/>
              </a:solidFill>
            </a:endParaRPr>
          </a:p>
        </p:txBody>
      </p:sp>
      <p:sp>
        <p:nvSpPr>
          <p:cNvPr id="10" name="CaixaDeTexto 9"/>
          <p:cNvSpPr txBox="1"/>
          <p:nvPr/>
        </p:nvSpPr>
        <p:spPr>
          <a:xfrm>
            <a:off x="179512" y="3068960"/>
            <a:ext cx="4086345" cy="3477875"/>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Financiamento Público</a:t>
            </a:r>
          </a:p>
          <a:p>
            <a:pPr algn="ctr"/>
            <a:endParaRPr lang="pt-BR" sz="2400" dirty="0">
              <a:latin typeface="Times New Roman" panose="02020603050405020304" pitchFamily="18" charset="0"/>
              <a:cs typeface="Times New Roman" panose="02020603050405020304" pitchFamily="18" charset="0"/>
            </a:endParaRPr>
          </a:p>
          <a:p>
            <a:pPr algn="ctr"/>
            <a:r>
              <a:rPr lang="pt-BR" sz="2400" dirty="0" smtClean="0">
                <a:latin typeface="Times New Roman" panose="02020603050405020304" pitchFamily="18" charset="0"/>
                <a:cs typeface="Times New Roman" panose="02020603050405020304" pitchFamily="18" charset="0"/>
              </a:rPr>
              <a:t>Como está proibida a doação de recursos por e pessoas jurídicas (empresas e associações), os partidos e candidatos receberão fundos do orçamento da União para financiar as suas campanhas eleitorais.</a:t>
            </a:r>
          </a:p>
        </p:txBody>
      </p:sp>
      <p:sp>
        <p:nvSpPr>
          <p:cNvPr id="11" name="CaixaDeTexto 10"/>
          <p:cNvSpPr txBox="1"/>
          <p:nvPr/>
        </p:nvSpPr>
        <p:spPr>
          <a:xfrm>
            <a:off x="4697732" y="3068960"/>
            <a:ext cx="4225690" cy="3847207"/>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Financiamento Privado</a:t>
            </a:r>
          </a:p>
          <a:p>
            <a:pPr algn="ctr"/>
            <a:endParaRPr lang="pt-BR" sz="1600" dirty="0">
              <a:latin typeface="Times New Roman" panose="02020603050405020304" pitchFamily="18" charset="0"/>
              <a:cs typeface="Times New Roman" panose="02020603050405020304" pitchFamily="18" charset="0"/>
            </a:endParaRPr>
          </a:p>
          <a:p>
            <a:pPr algn="ctr"/>
            <a:r>
              <a:rPr lang="pt-BR" sz="2400" dirty="0" smtClean="0">
                <a:latin typeface="Times New Roman" panose="02020603050405020304" pitchFamily="18" charset="0"/>
                <a:cs typeface="Times New Roman" panose="02020603050405020304" pitchFamily="18" charset="0"/>
              </a:rPr>
              <a:t>Posso fazer doação para candidato de minha preferência? Sim, desde que respeite o limite previsto na legislação eleitoral: de até 10% dos seus rendimentos brutos. Também é permitido o financiamento coletivo, uma espécie de “</a:t>
            </a:r>
            <a:r>
              <a:rPr lang="pt-BR" sz="2400" i="1" dirty="0" smtClean="0">
                <a:latin typeface="Times New Roman" panose="02020603050405020304" pitchFamily="18" charset="0"/>
                <a:cs typeface="Times New Roman" panose="02020603050405020304" pitchFamily="18" charset="0"/>
              </a:rPr>
              <a:t>vaquinha</a:t>
            </a:r>
            <a:r>
              <a:rPr lang="pt-BR"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6907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03715" y="1457110"/>
            <a:ext cx="8928993" cy="1077218"/>
          </a:xfrm>
          <a:prstGeom prst="rect">
            <a:avLst/>
          </a:prstGeom>
          <a:noFill/>
        </p:spPr>
        <p:txBody>
          <a:bodyPr wrap="square" rtlCol="0">
            <a:spAutoFit/>
          </a:bodyPr>
          <a:lstStyle/>
          <a:p>
            <a:pPr algn="ctr"/>
            <a:r>
              <a:rPr lang="pt-BR" sz="3200" b="1" i="1" dirty="0" smtClean="0">
                <a:solidFill>
                  <a:srgbClr val="7030A0"/>
                </a:solidFill>
                <a:latin typeface="Comic Sans MS" panose="030F0702030302020204" pitchFamily="66" charset="0"/>
              </a:rPr>
              <a:t>ORIENTAÇÕES SOBRE A RESPONSABILIDADE DO VOTO</a:t>
            </a:r>
          </a:p>
        </p:txBody>
      </p:sp>
      <p:sp>
        <p:nvSpPr>
          <p:cNvPr id="3" name="Retângulo 2"/>
          <p:cNvSpPr/>
          <p:nvPr/>
        </p:nvSpPr>
        <p:spPr>
          <a:xfrm>
            <a:off x="0" y="0"/>
            <a:ext cx="9144000" cy="1258644"/>
          </a:xfrm>
          <a:prstGeom prst="rect">
            <a:avLst/>
          </a:prstGeom>
          <a:solidFill>
            <a:srgbClr val="B381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1138773"/>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4 </a:t>
            </a:r>
          </a:p>
          <a:p>
            <a:pPr algn="ctr"/>
            <a:r>
              <a:rPr lang="pt-BR" sz="3200" b="1" dirty="0" smtClean="0">
                <a:solidFill>
                  <a:schemeClr val="bg1"/>
                </a:solidFill>
                <a:latin typeface="Cambria" panose="02040503050406030204" pitchFamily="18" charset="0"/>
              </a:rPr>
              <a:t>CORRESPONSABILIDADE  PELO  BRASIL</a:t>
            </a:r>
            <a:endParaRPr lang="pt-BR" sz="3600" b="1" dirty="0">
              <a:solidFill>
                <a:schemeClr val="bg1"/>
              </a:solidFill>
              <a:latin typeface="Cambria" panose="02040503050406030204" pitchFamily="18" charset="0"/>
            </a:endParaRPr>
          </a:p>
        </p:txBody>
      </p:sp>
      <p:sp>
        <p:nvSpPr>
          <p:cNvPr id="5" name="Retângulo de cantos arredondados 4"/>
          <p:cNvSpPr/>
          <p:nvPr/>
        </p:nvSpPr>
        <p:spPr>
          <a:xfrm>
            <a:off x="791580" y="2780928"/>
            <a:ext cx="7560840" cy="381642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1043608" y="2924944"/>
            <a:ext cx="7128792" cy="3539430"/>
          </a:xfrm>
          <a:prstGeom prst="rect">
            <a:avLst/>
          </a:prstGeom>
          <a:noFill/>
        </p:spPr>
        <p:txBody>
          <a:bodyPr wrap="square" rtlCol="0">
            <a:spAutoFit/>
          </a:bodyPr>
          <a:lstStyle/>
          <a:p>
            <a:pPr algn="ctr"/>
            <a:r>
              <a:rPr lang="pt-BR" sz="3200" dirty="0" smtClean="0">
                <a:latin typeface="Times New Roman" panose="02020603050405020304" pitchFamily="18" charset="0"/>
                <a:cs typeface="Times New Roman" panose="02020603050405020304" pitchFamily="18" charset="0"/>
              </a:rPr>
              <a:t>O cristão precisa deixar de responsabilizar os outros pela situação atual do Brasil. Além disso, cada um pode </a:t>
            </a:r>
          </a:p>
          <a:p>
            <a:pPr algn="ctr"/>
            <a:r>
              <a:rPr lang="pt-BR" sz="3200" dirty="0" smtClean="0">
                <a:latin typeface="Times New Roman" panose="02020603050405020304" pitchFamily="18" charset="0"/>
                <a:cs typeface="Times New Roman" panose="02020603050405020304" pitchFamily="18" charset="0"/>
              </a:rPr>
              <a:t>perguntar a si mesmo: </a:t>
            </a:r>
          </a:p>
          <a:p>
            <a:pPr algn="ctr"/>
            <a:endParaRPr lang="pt-BR" sz="3200" b="1" dirty="0">
              <a:latin typeface="Times New Roman" panose="02020603050405020304" pitchFamily="18" charset="0"/>
              <a:cs typeface="Times New Roman" panose="02020603050405020304" pitchFamily="18" charset="0"/>
            </a:endParaRPr>
          </a:p>
          <a:p>
            <a:pPr algn="ctr"/>
            <a:r>
              <a:rPr lang="pt-BR" sz="3200" b="1" i="1" dirty="0">
                <a:latin typeface="Times New Roman" panose="02020603050405020304" pitchFamily="18" charset="0"/>
                <a:cs typeface="Times New Roman" panose="02020603050405020304" pitchFamily="18" charset="0"/>
              </a:rPr>
              <a:t>O</a:t>
            </a:r>
            <a:r>
              <a:rPr lang="pt-BR" sz="3200" b="1" i="1" dirty="0" smtClean="0">
                <a:latin typeface="Times New Roman" panose="02020603050405020304" pitchFamily="18" charset="0"/>
                <a:cs typeface="Times New Roman" panose="02020603050405020304" pitchFamily="18" charset="0"/>
              </a:rPr>
              <a:t> que posso fazer para concretizar a mudança que desejo? </a:t>
            </a:r>
            <a:endParaRPr lang="pt-BR"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5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UARIO\Pictures\Politica-Brasilei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38922"/>
            <a:ext cx="4031427" cy="2744682"/>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1763688" y="1629932"/>
            <a:ext cx="394921" cy="365268"/>
          </a:xfrm>
          <a:prstGeom prst="ellipse">
            <a:avLst/>
          </a:prstGeom>
          <a:solidFill>
            <a:srgbClr val="BD92DE"/>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3" name="Retângulo 2"/>
          <p:cNvSpPr/>
          <p:nvPr/>
        </p:nvSpPr>
        <p:spPr>
          <a:xfrm>
            <a:off x="0" y="0"/>
            <a:ext cx="9144000" cy="1258644"/>
          </a:xfrm>
          <a:prstGeom prst="rect">
            <a:avLst/>
          </a:prstGeom>
          <a:solidFill>
            <a:srgbClr val="B381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1138773"/>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4 </a:t>
            </a:r>
          </a:p>
          <a:p>
            <a:pPr algn="ctr"/>
            <a:r>
              <a:rPr lang="pt-BR" sz="3200" b="1" dirty="0" smtClean="0">
                <a:solidFill>
                  <a:schemeClr val="bg1"/>
                </a:solidFill>
                <a:latin typeface="Cambria" panose="02040503050406030204" pitchFamily="18" charset="0"/>
              </a:rPr>
              <a:t>CORRESPONSABILIDADE  PELO  BRASIL</a:t>
            </a:r>
            <a:endParaRPr lang="pt-BR" sz="3600" b="1" dirty="0">
              <a:solidFill>
                <a:schemeClr val="bg1"/>
              </a:solidFill>
              <a:latin typeface="Cambria" panose="02040503050406030204" pitchFamily="18" charset="0"/>
            </a:endParaRPr>
          </a:p>
        </p:txBody>
      </p:sp>
      <p:sp>
        <p:nvSpPr>
          <p:cNvPr id="5" name="Elipse 4"/>
          <p:cNvSpPr/>
          <p:nvPr/>
        </p:nvSpPr>
        <p:spPr>
          <a:xfrm>
            <a:off x="6660232" y="1629934"/>
            <a:ext cx="394921" cy="365268"/>
          </a:xfrm>
          <a:prstGeom prst="ellipse">
            <a:avLst/>
          </a:prstGeom>
          <a:solidFill>
            <a:srgbClr val="BD92DE"/>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6" name="CaixaDeTexto 5"/>
          <p:cNvSpPr txBox="1"/>
          <p:nvPr/>
        </p:nvSpPr>
        <p:spPr>
          <a:xfrm flipH="1">
            <a:off x="1870576" y="1520179"/>
            <a:ext cx="5077686" cy="584775"/>
          </a:xfrm>
          <a:prstGeom prst="rect">
            <a:avLst/>
          </a:prstGeom>
          <a:noFill/>
        </p:spPr>
        <p:txBody>
          <a:bodyPr wrap="square" rtlCol="0">
            <a:spAutoFit/>
          </a:bodyPr>
          <a:lstStyle/>
          <a:p>
            <a:pPr algn="ctr"/>
            <a:r>
              <a:rPr lang="pt-BR" sz="3200" b="1" i="1" dirty="0" smtClean="0">
                <a:solidFill>
                  <a:srgbClr val="7030A0"/>
                </a:solidFill>
                <a:latin typeface="Comic Sans MS" panose="030F0702030302020204" pitchFamily="66" charset="0"/>
              </a:rPr>
              <a:t>Antes das Eleições</a:t>
            </a:r>
          </a:p>
        </p:txBody>
      </p:sp>
      <p:sp>
        <p:nvSpPr>
          <p:cNvPr id="7" name="CaixaDeTexto 6"/>
          <p:cNvSpPr txBox="1"/>
          <p:nvPr/>
        </p:nvSpPr>
        <p:spPr>
          <a:xfrm>
            <a:off x="467544" y="2348880"/>
            <a:ext cx="8208912" cy="584775"/>
          </a:xfrm>
          <a:prstGeom prst="rect">
            <a:avLst/>
          </a:prstGeom>
          <a:noFill/>
        </p:spPr>
        <p:txBody>
          <a:bodyPr wrap="square" rtlCol="0">
            <a:spAutoFit/>
          </a:bodyPr>
          <a:lstStyle/>
          <a:p>
            <a:pPr algn="ctr"/>
            <a:r>
              <a:rPr lang="pt-BR" sz="3200" b="1" dirty="0" smtClean="0">
                <a:latin typeface="Times New Roman" panose="02020603050405020304" pitchFamily="18" charset="0"/>
                <a:cs typeface="Times New Roman" panose="02020603050405020304" pitchFamily="18" charset="0"/>
              </a:rPr>
              <a:t>1. Tenha interesse pela política</a:t>
            </a:r>
            <a:endParaRPr lang="pt-BR" sz="3200" b="1" i="1" dirty="0">
              <a:latin typeface="Times New Roman" panose="02020603050405020304" pitchFamily="18" charset="0"/>
              <a:cs typeface="Times New Roman" panose="02020603050405020304" pitchFamily="18" charset="0"/>
            </a:endParaRPr>
          </a:p>
        </p:txBody>
      </p:sp>
      <p:sp>
        <p:nvSpPr>
          <p:cNvPr id="8" name="CaixaDeTexto 7"/>
          <p:cNvSpPr txBox="1"/>
          <p:nvPr/>
        </p:nvSpPr>
        <p:spPr>
          <a:xfrm>
            <a:off x="323528" y="3284984"/>
            <a:ext cx="4680520" cy="3108543"/>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Ela </a:t>
            </a:r>
            <a:r>
              <a:rPr lang="pt-BR" sz="2800" b="1" dirty="0" smtClean="0">
                <a:latin typeface="Times New Roman" panose="02020603050405020304" pitchFamily="18" charset="0"/>
                <a:cs typeface="Times New Roman" panose="02020603050405020304" pitchFamily="18" charset="0"/>
              </a:rPr>
              <a:t>influencia concretamente </a:t>
            </a:r>
            <a:r>
              <a:rPr lang="pt-BR" sz="2800" dirty="0" smtClean="0">
                <a:latin typeface="Times New Roman" panose="02020603050405020304" pitchFamily="18" charset="0"/>
                <a:cs typeface="Times New Roman" panose="02020603050405020304" pitchFamily="18" charset="0"/>
              </a:rPr>
              <a:t>a nossa vida (salário, impostos, preço de mercadorias e serviços) e é essencial para a </a:t>
            </a:r>
            <a:r>
              <a:rPr lang="pt-BR" sz="2800" b="1" dirty="0" smtClean="0">
                <a:latin typeface="Times New Roman" panose="02020603050405020304" pitchFamily="18" charset="0"/>
                <a:cs typeface="Times New Roman" panose="02020603050405020304" pitchFamily="18" charset="0"/>
              </a:rPr>
              <a:t>transformação da sociedade </a:t>
            </a:r>
            <a:r>
              <a:rPr lang="pt-BR" sz="2800" dirty="0" smtClean="0">
                <a:latin typeface="Times New Roman" panose="02020603050405020304" pitchFamily="18" charset="0"/>
                <a:cs typeface="Times New Roman" panose="02020603050405020304" pitchFamily="18" charset="0"/>
              </a:rPr>
              <a:t>(educação, saúde, segurança, saneamento, </a:t>
            </a:r>
            <a:r>
              <a:rPr lang="pt-BR" sz="2800" dirty="0" err="1" smtClean="0">
                <a:latin typeface="Times New Roman" panose="02020603050405020304" pitchFamily="18" charset="0"/>
                <a:cs typeface="Times New Roman" panose="02020603050405020304" pitchFamily="18" charset="0"/>
              </a:rPr>
              <a:t>etc</a:t>
            </a:r>
            <a:r>
              <a:rPr lang="pt-BR" sz="2800" dirty="0" smtClean="0">
                <a:latin typeface="Times New Roman" panose="02020603050405020304" pitchFamily="18" charset="0"/>
                <a:cs typeface="Times New Roman" panose="02020603050405020304" pitchFamily="18" charset="0"/>
              </a:rPr>
              <a:t>).</a:t>
            </a:r>
            <a:endParaRPr lang="pt-BR"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743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545140"/>
            <a:ext cx="8208912" cy="584775"/>
          </a:xfrm>
          <a:prstGeom prst="rect">
            <a:avLst/>
          </a:prstGeom>
          <a:noFill/>
        </p:spPr>
        <p:txBody>
          <a:bodyPr wrap="square" rtlCol="0">
            <a:spAutoFit/>
          </a:bodyPr>
          <a:lstStyle/>
          <a:p>
            <a:pPr algn="ctr"/>
            <a:r>
              <a:rPr lang="pt-BR" sz="3200" b="1" dirty="0">
                <a:latin typeface="Times New Roman" panose="02020603050405020304" pitchFamily="18" charset="0"/>
                <a:cs typeface="Times New Roman" panose="02020603050405020304" pitchFamily="18" charset="0"/>
              </a:rPr>
              <a:t>2</a:t>
            </a:r>
            <a:r>
              <a:rPr lang="pt-BR" sz="3200" b="1" dirty="0" smtClean="0">
                <a:latin typeface="Times New Roman" panose="02020603050405020304" pitchFamily="18" charset="0"/>
                <a:cs typeface="Times New Roman" panose="02020603050405020304" pitchFamily="18" charset="0"/>
              </a:rPr>
              <a:t>. Escolha candidatos que têm boa índole</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179512" y="1631907"/>
            <a:ext cx="4824536" cy="4832092"/>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Isso nos desafia a </a:t>
            </a:r>
            <a:r>
              <a:rPr lang="pt-BR" sz="2800" b="1" dirty="0" smtClean="0">
                <a:latin typeface="Times New Roman" panose="02020603050405020304" pitchFamily="18" charset="0"/>
                <a:cs typeface="Times New Roman" panose="02020603050405020304" pitchFamily="18" charset="0"/>
              </a:rPr>
              <a:t>pesquisar</a:t>
            </a:r>
            <a:r>
              <a:rPr lang="pt-BR" sz="2800" dirty="0" smtClean="0">
                <a:latin typeface="Times New Roman" panose="02020603050405020304" pitchFamily="18" charset="0"/>
                <a:cs typeface="Times New Roman" panose="02020603050405020304" pitchFamily="18" charset="0"/>
              </a:rPr>
              <a:t>. Precisamos reconhecer que há </a:t>
            </a:r>
            <a:r>
              <a:rPr lang="pt-BR" sz="2800" b="1" dirty="0" smtClean="0">
                <a:latin typeface="Times New Roman" panose="02020603050405020304" pitchFamily="18" charset="0"/>
                <a:cs typeface="Times New Roman" panose="02020603050405020304" pitchFamily="18" charset="0"/>
              </a:rPr>
              <a:t>candidatos honestos e competentes</a:t>
            </a:r>
            <a:r>
              <a:rPr lang="pt-BR" sz="2800" dirty="0" smtClean="0">
                <a:latin typeface="Times New Roman" panose="02020603050405020304" pitchFamily="18" charset="0"/>
                <a:cs typeface="Times New Roman" panose="02020603050405020304" pitchFamily="18" charset="0"/>
              </a:rPr>
              <a:t>. É preciso procurar informações, em </a:t>
            </a:r>
            <a:r>
              <a:rPr lang="pt-BR" sz="2800" b="1" dirty="0" smtClean="0">
                <a:latin typeface="Times New Roman" panose="02020603050405020304" pitchFamily="18" charset="0"/>
                <a:cs typeface="Times New Roman" panose="02020603050405020304" pitchFamily="18" charset="0"/>
              </a:rPr>
              <a:t>fontes seguras</a:t>
            </a:r>
            <a:r>
              <a:rPr lang="pt-BR" sz="2800" dirty="0" smtClean="0">
                <a:latin typeface="Times New Roman" panose="02020603050405020304" pitchFamily="18" charset="0"/>
                <a:cs typeface="Times New Roman" panose="02020603050405020304" pitchFamily="18" charset="0"/>
              </a:rPr>
              <a:t>, sobre o candidato de sua preferência, sobre sua vida, sua atuação na sociedade, sua família e seu trabalho social. </a:t>
            </a:r>
            <a:r>
              <a:rPr lang="pt-BR" sz="2800" b="1" dirty="0" smtClean="0">
                <a:latin typeface="Times New Roman" panose="02020603050405020304" pitchFamily="18" charset="0"/>
                <a:cs typeface="Times New Roman" panose="02020603050405020304" pitchFamily="18" charset="0"/>
              </a:rPr>
              <a:t>Tomar cuidado com as notícias falsas</a:t>
            </a:r>
            <a:r>
              <a:rPr lang="pt-BR" sz="2800" dirty="0" smtClean="0">
                <a:latin typeface="Times New Roman" panose="02020603050405020304" pitchFamily="18" charset="0"/>
                <a:cs typeface="Times New Roman" panose="02020603050405020304" pitchFamily="18" charset="0"/>
              </a:rPr>
              <a:t>.</a:t>
            </a:r>
            <a:endParaRPr lang="pt-BR" sz="2800" b="1" i="1" dirty="0">
              <a:latin typeface="Times New Roman" panose="02020603050405020304" pitchFamily="18" charset="0"/>
              <a:cs typeface="Times New Roman" panose="02020603050405020304" pitchFamily="18" charset="0"/>
            </a:endParaRPr>
          </a:p>
        </p:txBody>
      </p:sp>
      <p:pic>
        <p:nvPicPr>
          <p:cNvPr id="5122" name="Picture 2" descr="C:\Users\USUARIO\Pictures\polit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297" y="2636912"/>
            <a:ext cx="3816424"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81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UARIO\Pictures\Filosofia-Polit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817211"/>
            <a:ext cx="4320479" cy="4454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23528" y="434045"/>
            <a:ext cx="8208912" cy="584775"/>
          </a:xfrm>
          <a:prstGeom prst="rect">
            <a:avLst/>
          </a:prstGeom>
          <a:noFill/>
        </p:spPr>
        <p:txBody>
          <a:bodyPr wrap="square" rtlCol="0">
            <a:spAutoFit/>
          </a:bodyPr>
          <a:lstStyle/>
          <a:p>
            <a:pPr algn="ctr"/>
            <a:r>
              <a:rPr lang="pt-BR" sz="3200" b="1" dirty="0" smtClean="0">
                <a:latin typeface="Times New Roman" panose="02020603050405020304" pitchFamily="18" charset="0"/>
                <a:cs typeface="Times New Roman" panose="02020603050405020304" pitchFamily="18" charset="0"/>
              </a:rPr>
              <a:t>3. Cuidados necessários</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4355976" y="1412776"/>
            <a:ext cx="4680520" cy="5262979"/>
          </a:xfrm>
          <a:prstGeom prst="rect">
            <a:avLst/>
          </a:prstGeom>
          <a:noFill/>
        </p:spPr>
        <p:txBody>
          <a:bodyPr wrap="square" rtlCol="0">
            <a:spAutoFit/>
          </a:bodyPr>
          <a:lstStyle/>
          <a:p>
            <a:pPr algn="ctr"/>
            <a:r>
              <a:rPr lang="pt-BR" sz="2800" b="1" dirty="0" smtClean="0">
                <a:solidFill>
                  <a:srgbClr val="C00000"/>
                </a:solidFill>
                <a:latin typeface="Times New Roman" panose="02020603050405020304" pitchFamily="18" charset="0"/>
                <a:cs typeface="Times New Roman" panose="02020603050405020304" pitchFamily="18" charset="0"/>
              </a:rPr>
              <a:t>NÃO MERECEM O VOTO </a:t>
            </a:r>
            <a:r>
              <a:rPr lang="pt-BR" sz="2800" dirty="0" smtClean="0">
                <a:latin typeface="Times New Roman" panose="02020603050405020304" pitchFamily="18" charset="0"/>
                <a:cs typeface="Times New Roman" panose="02020603050405020304" pitchFamily="18" charset="0"/>
              </a:rPr>
              <a:t>os candidatos </a:t>
            </a:r>
            <a:r>
              <a:rPr lang="pt-BR" sz="2800" b="1" dirty="0" smtClean="0">
                <a:latin typeface="Times New Roman" panose="02020603050405020304" pitchFamily="18" charset="0"/>
                <a:cs typeface="Times New Roman" panose="02020603050405020304" pitchFamily="18" charset="0"/>
              </a:rPr>
              <a:t>despreparados</a:t>
            </a:r>
            <a:r>
              <a:rPr lang="pt-BR" sz="2800" dirty="0" smtClean="0">
                <a:latin typeface="Times New Roman" panose="02020603050405020304" pitchFamily="18" charset="0"/>
                <a:cs typeface="Times New Roman" panose="02020603050405020304" pitchFamily="18" charset="0"/>
              </a:rPr>
              <a:t> ou, então, que se escondem por trás de </a:t>
            </a:r>
            <a:r>
              <a:rPr lang="pt-BR" sz="2800" b="1" dirty="0" smtClean="0">
                <a:latin typeface="Times New Roman" panose="02020603050405020304" pitchFamily="18" charset="0"/>
                <a:cs typeface="Times New Roman" panose="02020603050405020304" pitchFamily="18" charset="0"/>
              </a:rPr>
              <a:t>interesses particulares ou de grupos</a:t>
            </a:r>
            <a:r>
              <a:rPr lang="pt-BR" sz="2800" dirty="0" smtClean="0">
                <a:latin typeface="Times New Roman" panose="02020603050405020304" pitchFamily="18" charset="0"/>
                <a:cs typeface="Times New Roman" panose="02020603050405020304" pitchFamily="18" charset="0"/>
              </a:rPr>
              <a:t>, incapazes de apresentar </a:t>
            </a:r>
            <a:r>
              <a:rPr lang="pt-BR" sz="2800" b="1" dirty="0" smtClean="0">
                <a:latin typeface="Times New Roman" panose="02020603050405020304" pitchFamily="18" charset="0"/>
                <a:cs typeface="Times New Roman" panose="02020603050405020304" pitchFamily="18" charset="0"/>
              </a:rPr>
              <a:t>metas claras de governo </a:t>
            </a:r>
            <a:r>
              <a:rPr lang="pt-BR" sz="2800" dirty="0" smtClean="0">
                <a:latin typeface="Times New Roman" panose="02020603050405020304" pitchFamily="18" charset="0"/>
                <a:cs typeface="Times New Roman" panose="02020603050405020304" pitchFamily="18" charset="0"/>
              </a:rPr>
              <a:t>e </a:t>
            </a:r>
            <a:r>
              <a:rPr lang="pt-BR" sz="2800" b="1" dirty="0" smtClean="0">
                <a:latin typeface="Times New Roman" panose="02020603050405020304" pitchFamily="18" charset="0"/>
                <a:cs typeface="Times New Roman" panose="02020603050405020304" pitchFamily="18" charset="0"/>
              </a:rPr>
              <a:t>políticas públicas consistentes</a:t>
            </a:r>
            <a:r>
              <a:rPr lang="pt-BR" sz="2800" dirty="0" smtClean="0">
                <a:latin typeface="Times New Roman" panose="02020603050405020304" pitchFamily="18" charset="0"/>
                <a:cs typeface="Times New Roman" panose="02020603050405020304" pitchFamily="18" charset="0"/>
              </a:rPr>
              <a:t>. Igualmente os candidatos </a:t>
            </a:r>
            <a:r>
              <a:rPr lang="pt-BR" sz="2800" b="1" dirty="0" smtClean="0">
                <a:latin typeface="Times New Roman" panose="02020603050405020304" pitchFamily="18" charset="0"/>
                <a:cs typeface="Times New Roman" panose="02020603050405020304" pitchFamily="18" charset="0"/>
              </a:rPr>
              <a:t>oportunistas</a:t>
            </a:r>
            <a:r>
              <a:rPr lang="pt-BR" sz="2800" dirty="0" smtClean="0">
                <a:latin typeface="Times New Roman" panose="02020603050405020304" pitchFamily="18" charset="0"/>
                <a:cs typeface="Times New Roman" panose="02020603050405020304" pitchFamily="18" charset="0"/>
              </a:rPr>
              <a:t>, que só aparecem em época de campanha ou que fazem promessas exageradas.</a:t>
            </a:r>
            <a:endParaRPr lang="pt-BR"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150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548680"/>
            <a:ext cx="8208912" cy="1077218"/>
          </a:xfrm>
          <a:prstGeom prst="rect">
            <a:avLst/>
          </a:prstGeom>
          <a:noFill/>
        </p:spPr>
        <p:txBody>
          <a:bodyPr wrap="square" rtlCol="0">
            <a:spAutoFit/>
          </a:bodyPr>
          <a:lstStyle/>
          <a:p>
            <a:pPr algn="ctr"/>
            <a:r>
              <a:rPr lang="pt-BR" sz="3200" b="1" dirty="0">
                <a:latin typeface="Times New Roman" panose="02020603050405020304" pitchFamily="18" charset="0"/>
                <a:cs typeface="Times New Roman" panose="02020603050405020304" pitchFamily="18" charset="0"/>
              </a:rPr>
              <a:t>4</a:t>
            </a:r>
            <a:r>
              <a:rPr lang="pt-BR" sz="3200" b="1" dirty="0" smtClean="0">
                <a:latin typeface="Times New Roman" panose="02020603050405020304" pitchFamily="18" charset="0"/>
                <a:cs typeface="Times New Roman" panose="02020603050405020304" pitchFamily="18" charset="0"/>
              </a:rPr>
              <a:t>. Conheça o estatuto do partido </a:t>
            </a:r>
          </a:p>
          <a:p>
            <a:pPr algn="ctr"/>
            <a:r>
              <a:rPr lang="pt-BR" sz="3200" b="1" dirty="0" smtClean="0">
                <a:latin typeface="Times New Roman" panose="02020603050405020304" pitchFamily="18" charset="0"/>
                <a:cs typeface="Times New Roman" panose="02020603050405020304" pitchFamily="18" charset="0"/>
              </a:rPr>
              <a:t>no qual pensa votar</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467544" y="2830698"/>
            <a:ext cx="3960440" cy="2554545"/>
          </a:xfrm>
          <a:prstGeom prst="rect">
            <a:avLst/>
          </a:prstGeom>
          <a:noFill/>
        </p:spPr>
        <p:txBody>
          <a:bodyPr wrap="square" rtlCol="0">
            <a:spAutoFit/>
          </a:bodyPr>
          <a:lstStyle/>
          <a:p>
            <a:pPr algn="ctr"/>
            <a:r>
              <a:rPr lang="pt-BR" sz="3200" dirty="0" smtClean="0">
                <a:latin typeface="Times New Roman" panose="02020603050405020304" pitchFamily="18" charset="0"/>
                <a:cs typeface="Times New Roman" panose="02020603050405020304" pitchFamily="18" charset="0"/>
              </a:rPr>
              <a:t>Se ele for contra a vida, contra a família e contra os princípios fundamentais da fé, </a:t>
            </a:r>
            <a:r>
              <a:rPr lang="pt-BR" sz="3200" b="1" dirty="0" smtClean="0">
                <a:latin typeface="Times New Roman" panose="02020603050405020304" pitchFamily="18" charset="0"/>
                <a:cs typeface="Times New Roman" panose="02020603050405020304" pitchFamily="18" charset="0"/>
              </a:rPr>
              <a:t>não vote nele</a:t>
            </a:r>
            <a:r>
              <a:rPr lang="pt-BR" sz="3200" dirty="0" smtClean="0">
                <a:latin typeface="Times New Roman" panose="02020603050405020304" pitchFamily="18" charset="0"/>
                <a:cs typeface="Times New Roman" panose="02020603050405020304" pitchFamily="18" charset="0"/>
              </a:rPr>
              <a:t>.</a:t>
            </a:r>
            <a:endParaRPr lang="pt-BR" sz="3200" b="1" i="1" dirty="0">
              <a:latin typeface="Times New Roman" panose="02020603050405020304" pitchFamily="18" charset="0"/>
              <a:cs typeface="Times New Roman" panose="02020603050405020304" pitchFamily="18" charset="0"/>
            </a:endParaRPr>
          </a:p>
        </p:txBody>
      </p:sp>
      <p:pic>
        <p:nvPicPr>
          <p:cNvPr id="7170" name="Picture 2" descr="C:\Users\USUARIO\Pictures\Imagens\Outras\brasil-configura-entre-os-paises-com-maior-numero-de-vitimas-de-trafico-de-pesso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30821"/>
            <a:ext cx="4059256" cy="3554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5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flipH="1">
            <a:off x="1943708" y="1017601"/>
            <a:ext cx="5256583" cy="646331"/>
          </a:xfrm>
          <a:prstGeom prst="rect">
            <a:avLst/>
          </a:prstGeom>
          <a:noFill/>
        </p:spPr>
        <p:txBody>
          <a:bodyPr wrap="square" rtlCol="0">
            <a:spAutoFit/>
          </a:bodyPr>
          <a:lstStyle/>
          <a:p>
            <a:pPr algn="ctr"/>
            <a:r>
              <a:rPr lang="pt-BR" sz="3600" b="1" i="1" dirty="0" smtClean="0">
                <a:solidFill>
                  <a:schemeClr val="accent6">
                    <a:lumMod val="50000"/>
                  </a:schemeClr>
                </a:solidFill>
                <a:latin typeface="Comic Sans MS" panose="030F0702030302020204" pitchFamily="66" charset="0"/>
              </a:rPr>
              <a:t>Ameaças à Democracia</a:t>
            </a:r>
            <a:endParaRPr lang="pt-BR" sz="3600" b="1" i="1" dirty="0">
              <a:solidFill>
                <a:schemeClr val="accent6">
                  <a:lumMod val="50000"/>
                </a:schemeClr>
              </a:solidFill>
              <a:latin typeface="Comic Sans MS" panose="030F0702030302020204" pitchFamily="66" charset="0"/>
            </a:endParaRPr>
          </a:p>
        </p:txBody>
      </p:sp>
      <p:sp>
        <p:nvSpPr>
          <p:cNvPr id="5" name="Retângulo 4"/>
          <p:cNvSpPr/>
          <p:nvPr/>
        </p:nvSpPr>
        <p:spPr>
          <a:xfrm>
            <a:off x="0" y="0"/>
            <a:ext cx="9144000" cy="76296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1  - PREOCUPAÇÕES</a:t>
            </a:r>
            <a:endParaRPr lang="pt-BR" sz="3600" b="1" dirty="0">
              <a:solidFill>
                <a:schemeClr val="bg1"/>
              </a:solidFill>
              <a:latin typeface="Cambria" panose="02040503050406030204" pitchFamily="18" charset="0"/>
            </a:endParaRPr>
          </a:p>
        </p:txBody>
      </p:sp>
      <p:sp>
        <p:nvSpPr>
          <p:cNvPr id="7" name="Elipse 6"/>
          <p:cNvSpPr/>
          <p:nvPr/>
        </p:nvSpPr>
        <p:spPr>
          <a:xfrm>
            <a:off x="1676587" y="1232754"/>
            <a:ext cx="213778"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8" name="Elipse 7"/>
          <p:cNvSpPr/>
          <p:nvPr/>
        </p:nvSpPr>
        <p:spPr>
          <a:xfrm>
            <a:off x="7323962" y="1233910"/>
            <a:ext cx="216024"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9" name="CaixaDeTexto 8"/>
          <p:cNvSpPr txBox="1"/>
          <p:nvPr/>
        </p:nvSpPr>
        <p:spPr>
          <a:xfrm>
            <a:off x="395535" y="1844824"/>
            <a:ext cx="8352928" cy="2308324"/>
          </a:xfrm>
          <a:prstGeom prst="rect">
            <a:avLst/>
          </a:prstGeom>
          <a:noFill/>
        </p:spPr>
        <p:txBody>
          <a:bodyPr wrap="square" rtlCol="0">
            <a:spAutoFit/>
          </a:bodyPr>
          <a:lstStyle/>
          <a:p>
            <a:pPr algn="just"/>
            <a:r>
              <a:rPr lang="pt-BR" sz="2400" b="1" dirty="0" smtClean="0">
                <a:latin typeface="Times New Roman" panose="02020603050405020304" pitchFamily="18" charset="0"/>
                <a:cs typeface="Times New Roman" panose="02020603050405020304" pitchFamily="18" charset="0"/>
              </a:rPr>
              <a:t>DEMOCRACIA</a:t>
            </a:r>
            <a:r>
              <a:rPr lang="pt-BR" sz="2400" dirty="0" smtClean="0">
                <a:latin typeface="Times New Roman" panose="02020603050405020304" pitchFamily="18" charset="0"/>
                <a:cs typeface="Times New Roman" panose="02020603050405020304" pitchFamily="18" charset="0"/>
              </a:rPr>
              <a:t> significa que o poder de governar pertence ao povo, conforme se lê na Constituição Federal: “Todo o poder emana do povo, que o exerce por meio de representantes eleitos ou diretamente” </a:t>
            </a:r>
            <a:r>
              <a:rPr lang="pt-BR" sz="2000" i="1" dirty="0" smtClean="0">
                <a:latin typeface="Times New Roman" panose="02020603050405020304" pitchFamily="18" charset="0"/>
                <a:cs typeface="Times New Roman" panose="02020603050405020304" pitchFamily="18" charset="0"/>
              </a:rPr>
              <a:t>(Constituição Federal, Art. 1º)</a:t>
            </a:r>
            <a:r>
              <a:rPr lang="pt-BR" sz="2400" dirty="0" smtClean="0">
                <a:latin typeface="Times New Roman" panose="02020603050405020304" pitchFamily="18" charset="0"/>
                <a:cs typeface="Times New Roman" panose="02020603050405020304" pitchFamily="18" charset="0"/>
              </a:rPr>
              <a:t>. Consequentemente, a democracia requer o exercício do governo em vista do povo, do bem comum.</a:t>
            </a:r>
          </a:p>
        </p:txBody>
      </p:sp>
      <p:sp>
        <p:nvSpPr>
          <p:cNvPr id="10" name="Retângulo de cantos arredondados 9"/>
          <p:cNvSpPr/>
          <p:nvPr/>
        </p:nvSpPr>
        <p:spPr>
          <a:xfrm>
            <a:off x="791580" y="4365104"/>
            <a:ext cx="7560840" cy="2232248"/>
          </a:xfrm>
          <a:prstGeom prst="roundRect">
            <a:avLst/>
          </a:prstGeom>
          <a:solidFill>
            <a:srgbClr val="FF33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1" name="CaixaDeTexto 10"/>
          <p:cNvSpPr txBox="1"/>
          <p:nvPr/>
        </p:nvSpPr>
        <p:spPr>
          <a:xfrm>
            <a:off x="791580" y="4511732"/>
            <a:ext cx="7560840" cy="1938992"/>
          </a:xfrm>
          <a:prstGeom prst="rect">
            <a:avLst/>
          </a:prstGeom>
          <a:noFill/>
        </p:spPr>
        <p:txBody>
          <a:bodyPr wrap="square" rtlCol="0">
            <a:spAutoFit/>
          </a:bodyPr>
          <a:lstStyle/>
          <a:p>
            <a:pPr algn="ctr"/>
            <a:r>
              <a:rPr lang="pt-BR" sz="2400" b="1" dirty="0" smtClean="0">
                <a:solidFill>
                  <a:schemeClr val="bg1"/>
                </a:solidFill>
                <a:latin typeface="Times New Roman" panose="02020603050405020304" pitchFamily="18" charset="0"/>
                <a:cs typeface="Times New Roman" panose="02020603050405020304" pitchFamily="18" charset="0"/>
              </a:rPr>
              <a:t>Desse modo, práticas ilícitas ou corruptas por parte de governantes no Legislativo e no Executivo constituem uma ameaça frontal à democracia. É contraditório ser representante do povo, do bem comum, e forjar leis ou governar em benefício próprio ou do seu grupo.</a:t>
            </a:r>
            <a:endParaRPr lang="pt-B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720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116632"/>
            <a:ext cx="8208912" cy="1077218"/>
          </a:xfrm>
          <a:prstGeom prst="rect">
            <a:avLst/>
          </a:prstGeom>
          <a:noFill/>
        </p:spPr>
        <p:txBody>
          <a:bodyPr wrap="square" rtlCol="0">
            <a:spAutoFit/>
          </a:bodyPr>
          <a:lstStyle/>
          <a:p>
            <a:pPr algn="ctr"/>
            <a:r>
              <a:rPr lang="pt-BR" sz="3200" b="1" dirty="0" smtClean="0">
                <a:latin typeface="Times New Roman" panose="02020603050405020304" pitchFamily="18" charset="0"/>
                <a:cs typeface="Times New Roman" panose="02020603050405020304" pitchFamily="18" charset="0"/>
              </a:rPr>
              <a:t>5. Procure conhecer a história e o programa de governo dos seus candidatos</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2671" y="1340768"/>
            <a:ext cx="9105833" cy="2677656"/>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Informe-se</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visite os portais </a:t>
            </a:r>
            <a:r>
              <a:rPr lang="pt-BR" sz="2400" dirty="0" smtClean="0">
                <a:latin typeface="Times New Roman" panose="02020603050405020304" pitchFamily="18" charset="0"/>
                <a:cs typeface="Times New Roman" panose="02020603050405020304" pitchFamily="18" charset="0"/>
              </a:rPr>
              <a:t>que trazem informação segura. </a:t>
            </a:r>
            <a:r>
              <a:rPr lang="pt-BR" sz="2400" b="1" dirty="0" smtClean="0">
                <a:latin typeface="Times New Roman" panose="02020603050405020304" pitchFamily="18" charset="0"/>
                <a:cs typeface="Times New Roman" panose="02020603050405020304" pitchFamily="18" charset="0"/>
              </a:rPr>
              <a:t>Quem é candidato a um cargo político não “caiu do céu”</a:t>
            </a:r>
            <a:r>
              <a:rPr lang="pt-BR" sz="2400" dirty="0" smtClean="0">
                <a:latin typeface="Times New Roman" panose="02020603050405020304" pitchFamily="18" charset="0"/>
                <a:cs typeface="Times New Roman" panose="02020603050405020304" pitchFamily="18" charset="0"/>
              </a:rPr>
              <a:t>: tem pai, mãe, família, formação, vida profissional, etc. Uma carreira coerente começa, em geral, com </a:t>
            </a:r>
            <a:r>
              <a:rPr lang="pt-BR" sz="2400" b="1" dirty="0" smtClean="0">
                <a:latin typeface="Times New Roman" panose="02020603050405020304" pitchFamily="18" charset="0"/>
                <a:cs typeface="Times New Roman" panose="02020603050405020304" pitchFamily="18" charset="0"/>
              </a:rPr>
              <a:t>serviços bem prestados em etapas anteriores</a:t>
            </a:r>
            <a:r>
              <a:rPr lang="pt-BR" sz="2400" dirty="0" smtClean="0">
                <a:latin typeface="Times New Roman" panose="02020603050405020304" pitchFamily="18" charset="0"/>
                <a:cs typeface="Times New Roman" panose="02020603050405020304" pitchFamily="18" charset="0"/>
              </a:rPr>
              <a:t>. Maus políticos mudam de opinião conforme a conveniência, negociam apoio em troca de cargos, </a:t>
            </a:r>
            <a:r>
              <a:rPr lang="pt-BR" sz="2400" b="1" dirty="0" smtClean="0">
                <a:latin typeface="Times New Roman" panose="02020603050405020304" pitchFamily="18" charset="0"/>
                <a:cs typeface="Times New Roman" panose="02020603050405020304" pitchFamily="18" charset="0"/>
              </a:rPr>
              <a:t>não apresentam suas ideias e atacam as dos outros</a:t>
            </a:r>
            <a:r>
              <a:rPr lang="pt-BR" sz="2400" dirty="0" smtClean="0">
                <a:latin typeface="Times New Roman" panose="02020603050405020304" pitchFamily="18" charset="0"/>
                <a:cs typeface="Times New Roman" panose="02020603050405020304" pitchFamily="18" charset="0"/>
              </a:rPr>
              <a:t>.</a:t>
            </a:r>
            <a:endParaRPr lang="pt-BR" sz="2400" b="1" i="1" dirty="0">
              <a:latin typeface="Times New Roman" panose="02020603050405020304" pitchFamily="18" charset="0"/>
              <a:cs typeface="Times New Roman" panose="02020603050405020304" pitchFamily="18" charset="0"/>
            </a:endParaRPr>
          </a:p>
        </p:txBody>
      </p:sp>
      <p:pic>
        <p:nvPicPr>
          <p:cNvPr id="8195" name="Picture 3" descr="C:\Users\USUARIO\Pictures\Imagens\Outras\2012_05_21_23_54_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 y="3951024"/>
            <a:ext cx="9141329" cy="2906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52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04664"/>
            <a:ext cx="9144000" cy="584775"/>
          </a:xfrm>
          <a:prstGeom prst="rect">
            <a:avLst/>
          </a:prstGeom>
          <a:noFill/>
        </p:spPr>
        <p:txBody>
          <a:bodyPr wrap="square" rtlCol="0">
            <a:spAutoFit/>
          </a:bodyPr>
          <a:lstStyle/>
          <a:p>
            <a:pPr algn="ctr"/>
            <a:r>
              <a:rPr lang="pt-BR" sz="3200" b="1" dirty="0">
                <a:latin typeface="Times New Roman" panose="02020603050405020304" pitchFamily="18" charset="0"/>
                <a:cs typeface="Times New Roman" panose="02020603050405020304" pitchFamily="18" charset="0"/>
              </a:rPr>
              <a:t>6</a:t>
            </a:r>
            <a:r>
              <a:rPr lang="pt-BR" sz="3200" b="1" dirty="0" smtClean="0">
                <a:latin typeface="Times New Roman" panose="02020603050405020304" pitchFamily="18" charset="0"/>
                <a:cs typeface="Times New Roman" panose="02020603050405020304" pitchFamily="18" charset="0"/>
              </a:rPr>
              <a:t>. É oportuno se perguntar:</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0" y="1340768"/>
            <a:ext cx="9144000" cy="1554272"/>
          </a:xfrm>
          <a:prstGeom prst="rect">
            <a:avLst/>
          </a:prstGeom>
          <a:noFill/>
        </p:spPr>
        <p:txBody>
          <a:bodyPr wrap="square" rtlCol="0">
            <a:spAutoFit/>
          </a:bodyPr>
          <a:lstStyle/>
          <a:p>
            <a:pPr marL="457200" indent="-457200" algn="ctr">
              <a:buFont typeface="Arial" panose="020B0604020202020204" pitchFamily="34" charset="0"/>
              <a:buChar char="•"/>
            </a:pPr>
            <a:r>
              <a:rPr lang="pt-BR" sz="3100" dirty="0" smtClean="0">
                <a:latin typeface="Times New Roman" panose="02020603050405020304" pitchFamily="18" charset="0"/>
                <a:cs typeface="Times New Roman" panose="02020603050405020304" pitchFamily="18" charset="0"/>
              </a:rPr>
              <a:t>Qual é o projeto do candidato em que pretendo votar? </a:t>
            </a:r>
          </a:p>
          <a:p>
            <a:pPr marL="457200" indent="-457200" algn="ctr">
              <a:buFont typeface="Arial" panose="020B0604020202020204" pitchFamily="34" charset="0"/>
              <a:buChar char="•"/>
            </a:pPr>
            <a:r>
              <a:rPr lang="pt-BR" sz="3200" dirty="0" smtClean="0">
                <a:latin typeface="Times New Roman" panose="02020603050405020304" pitchFamily="18" charset="0"/>
                <a:cs typeface="Times New Roman" panose="02020603050405020304" pitchFamily="18" charset="0"/>
              </a:rPr>
              <a:t>Esse candidato está comprometido com quem? </a:t>
            </a:r>
          </a:p>
          <a:p>
            <a:pPr marL="457200" indent="-457200" algn="ctr">
              <a:buFont typeface="Arial" panose="020B0604020202020204" pitchFamily="34" charset="0"/>
              <a:buChar char="•"/>
            </a:pPr>
            <a:r>
              <a:rPr lang="pt-BR" sz="3200" dirty="0" smtClean="0">
                <a:latin typeface="Times New Roman" panose="02020603050405020304" pitchFamily="18" charset="0"/>
                <a:cs typeface="Times New Roman" panose="02020603050405020304" pitchFamily="18" charset="0"/>
              </a:rPr>
              <a:t>Que expectativas posso ter em relação a ele?</a:t>
            </a:r>
            <a:endParaRPr lang="pt-BR" sz="3200" b="1" i="1" dirty="0">
              <a:latin typeface="Times New Roman" panose="02020603050405020304" pitchFamily="18" charset="0"/>
              <a:cs typeface="Times New Roman" panose="02020603050405020304" pitchFamily="18" charset="0"/>
            </a:endParaRPr>
          </a:p>
        </p:txBody>
      </p:sp>
      <p:pic>
        <p:nvPicPr>
          <p:cNvPr id="9218" name="Picture 2" descr="C:\Users\USUARIO\Pictures\Imagens\Outras\carisma_13.jp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176" y="3284984"/>
            <a:ext cx="6175648" cy="353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42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04664"/>
            <a:ext cx="9144000" cy="584775"/>
          </a:xfrm>
          <a:prstGeom prst="rect">
            <a:avLst/>
          </a:prstGeom>
          <a:noFill/>
        </p:spPr>
        <p:txBody>
          <a:bodyPr wrap="square" rtlCol="0">
            <a:spAutoFit/>
          </a:bodyPr>
          <a:lstStyle/>
          <a:p>
            <a:pPr algn="ctr"/>
            <a:r>
              <a:rPr lang="pt-BR" sz="3200" b="1" dirty="0" smtClean="0">
                <a:latin typeface="Times New Roman" panose="02020603050405020304" pitchFamily="18" charset="0"/>
                <a:cs typeface="Times New Roman" panose="02020603050405020304" pitchFamily="18" charset="0"/>
              </a:rPr>
              <a:t>7. Se é candidato à reeleição:</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20296" y="4005064"/>
            <a:ext cx="9144000" cy="2677656"/>
          </a:xfrm>
          <a:prstGeom prst="rect">
            <a:avLst/>
          </a:prstGeom>
          <a:noFill/>
        </p:spPr>
        <p:txBody>
          <a:bodyPr wrap="square" rtlCol="0">
            <a:spAutoFit/>
          </a:bodyPr>
          <a:lstStyle/>
          <a:p>
            <a:pPr marL="457200" indent="-457200" algn="ctr">
              <a:buFont typeface="Arial" panose="020B0604020202020204" pitchFamily="34" charset="0"/>
              <a:buChar char="•"/>
            </a:pPr>
            <a:r>
              <a:rPr lang="pt-BR" sz="2400" dirty="0" smtClean="0">
                <a:latin typeface="Times New Roman" panose="02020603050405020304" pitchFamily="18" charset="0"/>
                <a:cs typeface="Times New Roman" panose="02020603050405020304" pitchFamily="18" charset="0"/>
              </a:rPr>
              <a:t>O que eu sei sobre o seu mandato anterior?</a:t>
            </a:r>
          </a:p>
          <a:p>
            <a:pPr marL="457200" indent="-457200" algn="ctr">
              <a:buFont typeface="Arial" panose="020B0604020202020204" pitchFamily="34" charset="0"/>
              <a:buChar char="•"/>
            </a:pPr>
            <a:r>
              <a:rPr lang="pt-BR" sz="2400" dirty="0" smtClean="0">
                <a:latin typeface="Times New Roman" panose="02020603050405020304" pitchFamily="18" charset="0"/>
                <a:cs typeface="Times New Roman" panose="02020603050405020304" pitchFamily="18" charset="0"/>
              </a:rPr>
              <a:t>Quais os pontos positivos?</a:t>
            </a:r>
          </a:p>
          <a:p>
            <a:pPr marL="457200" indent="-457200" algn="ctr">
              <a:buFont typeface="Arial" panose="020B0604020202020204" pitchFamily="34" charset="0"/>
              <a:buChar char="•"/>
            </a:pPr>
            <a:r>
              <a:rPr lang="pt-BR" sz="2400" dirty="0" smtClean="0">
                <a:latin typeface="Times New Roman" panose="02020603050405020304" pitchFamily="18" charset="0"/>
                <a:cs typeface="Times New Roman" panose="02020603050405020304" pitchFamily="18" charset="0"/>
              </a:rPr>
              <a:t>O que ele publicou sobre a sua atuação, é verdade?</a:t>
            </a:r>
          </a:p>
          <a:p>
            <a:pPr marL="457200" indent="-457200" algn="ctr">
              <a:buFont typeface="Arial" panose="020B0604020202020204" pitchFamily="34" charset="0"/>
              <a:buChar char="•"/>
            </a:pPr>
            <a:r>
              <a:rPr lang="pt-BR" sz="2400" dirty="0" smtClean="0">
                <a:latin typeface="Times New Roman" panose="02020603050405020304" pitchFamily="18" charset="0"/>
                <a:cs typeface="Times New Roman" panose="02020603050405020304" pitchFamily="18" charset="0"/>
              </a:rPr>
              <a:t>Tem uma história de promoção da justiça e favorecimento dos direitos de todos?</a:t>
            </a:r>
          </a:p>
          <a:p>
            <a:pPr marL="457200" indent="-457200" algn="ctr">
              <a:buFont typeface="Arial" panose="020B0604020202020204" pitchFamily="34" charset="0"/>
              <a:buChar char="•"/>
            </a:pPr>
            <a:r>
              <a:rPr lang="pt-BR" sz="2400" dirty="0" smtClean="0">
                <a:latin typeface="Times New Roman" panose="02020603050405020304" pitchFamily="18" charset="0"/>
                <a:cs typeface="Times New Roman" panose="02020603050405020304" pitchFamily="18" charset="0"/>
              </a:rPr>
              <a:t>Ele(a) participou ou foi conivente com escândalos e fraudes?</a:t>
            </a:r>
          </a:p>
          <a:p>
            <a:pPr marL="457200" indent="-457200" algn="ctr">
              <a:buFont typeface="Arial" panose="020B0604020202020204" pitchFamily="34" charset="0"/>
              <a:buChar char="•"/>
            </a:pPr>
            <a:r>
              <a:rPr lang="pt-BR" sz="2400" dirty="0" smtClean="0">
                <a:latin typeface="Times New Roman" panose="02020603050405020304" pitchFamily="18" charset="0"/>
                <a:cs typeface="Times New Roman" panose="02020603050405020304" pitchFamily="18" charset="0"/>
              </a:rPr>
              <a:t>O que justifica a sua reeleição?</a:t>
            </a:r>
            <a:endParaRPr lang="pt-BR" sz="2400" dirty="0">
              <a:latin typeface="Times New Roman" panose="02020603050405020304" pitchFamily="18" charset="0"/>
              <a:cs typeface="Times New Roman" panose="02020603050405020304" pitchFamily="18" charset="0"/>
            </a:endParaRPr>
          </a:p>
        </p:txBody>
      </p:sp>
      <p:pic>
        <p:nvPicPr>
          <p:cNvPr id="4" name="Picture 2" descr="C:\Users\USUARIO\Pictures\Imagens\Outras\carisma_13.jp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662" y="1268760"/>
            <a:ext cx="5484675" cy="25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22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04664"/>
            <a:ext cx="9144000" cy="584775"/>
          </a:xfrm>
          <a:prstGeom prst="rect">
            <a:avLst/>
          </a:prstGeom>
          <a:noFill/>
        </p:spPr>
        <p:txBody>
          <a:bodyPr wrap="square" rtlCol="0">
            <a:spAutoFit/>
          </a:bodyPr>
          <a:lstStyle/>
          <a:p>
            <a:pPr algn="ctr"/>
            <a:r>
              <a:rPr lang="pt-BR" sz="3200" b="1" dirty="0">
                <a:latin typeface="Times New Roman" panose="02020603050405020304" pitchFamily="18" charset="0"/>
                <a:cs typeface="Times New Roman" panose="02020603050405020304" pitchFamily="18" charset="0"/>
              </a:rPr>
              <a:t>8</a:t>
            </a:r>
            <a:r>
              <a:rPr lang="pt-BR" sz="3200" b="1" dirty="0" smtClean="0">
                <a:latin typeface="Times New Roman" panose="02020603050405020304" pitchFamily="18" charset="0"/>
                <a:cs typeface="Times New Roman" panose="02020603050405020304" pitchFamily="18" charset="0"/>
              </a:rPr>
              <a:t>. Compromissos honrados e transparência</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611560" y="1268760"/>
            <a:ext cx="7920880" cy="1815882"/>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Os bons políticos são conhecidos pelos </a:t>
            </a:r>
            <a:r>
              <a:rPr lang="pt-BR" sz="2800" b="1" dirty="0" smtClean="0">
                <a:latin typeface="Times New Roman" panose="02020603050405020304" pitchFamily="18" charset="0"/>
                <a:cs typeface="Times New Roman" panose="02020603050405020304" pitchFamily="18" charset="0"/>
              </a:rPr>
              <a:t>compromissos honrados</a:t>
            </a:r>
            <a:r>
              <a:rPr lang="pt-BR" sz="2800" dirty="0" smtClean="0">
                <a:latin typeface="Times New Roman" panose="02020603050405020304" pitchFamily="18" charset="0"/>
                <a:cs typeface="Times New Roman" panose="02020603050405020304" pitchFamily="18" charset="0"/>
              </a:rPr>
              <a:t> e pelo seu interesse em relação às </a:t>
            </a:r>
            <a:r>
              <a:rPr lang="pt-BR" sz="2800" b="1" dirty="0" smtClean="0">
                <a:latin typeface="Times New Roman" panose="02020603050405020304" pitchFamily="18" charset="0"/>
                <a:cs typeface="Times New Roman" panose="02020603050405020304" pitchFamily="18" charset="0"/>
              </a:rPr>
              <a:t>necessidades da população</a:t>
            </a:r>
            <a:r>
              <a:rPr lang="pt-BR" sz="2800" dirty="0" smtClean="0">
                <a:latin typeface="Times New Roman" panose="02020603050405020304" pitchFamily="18" charset="0"/>
                <a:cs typeface="Times New Roman" panose="02020603050405020304" pitchFamily="18" charset="0"/>
              </a:rPr>
              <a:t>. A </a:t>
            </a:r>
            <a:r>
              <a:rPr lang="pt-BR" sz="2800" b="1" dirty="0" smtClean="0">
                <a:latin typeface="Times New Roman" panose="02020603050405020304" pitchFamily="18" charset="0"/>
                <a:cs typeface="Times New Roman" panose="02020603050405020304" pitchFamily="18" charset="0"/>
              </a:rPr>
              <a:t>transparência</a:t>
            </a:r>
            <a:r>
              <a:rPr lang="pt-BR" sz="2800" dirty="0" smtClean="0">
                <a:latin typeface="Times New Roman" panose="02020603050405020304" pitchFamily="18" charset="0"/>
                <a:cs typeface="Times New Roman" panose="02020603050405020304" pitchFamily="18" charset="0"/>
              </a:rPr>
              <a:t> é fundamental.</a:t>
            </a:r>
            <a:endParaRPr lang="pt-BR" sz="2800" b="1" i="1" dirty="0">
              <a:latin typeface="Times New Roman" panose="02020603050405020304" pitchFamily="18" charset="0"/>
              <a:cs typeface="Times New Roman" panose="02020603050405020304" pitchFamily="18" charset="0"/>
            </a:endParaRPr>
          </a:p>
        </p:txBody>
      </p:sp>
      <p:pic>
        <p:nvPicPr>
          <p:cNvPr id="10243" name="Picture 3" descr="C:\Users\USUARIO\Pictures\brasilia-historia-economia-e-turism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9144000" cy="3606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95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32656"/>
            <a:ext cx="9144000" cy="1077218"/>
          </a:xfrm>
          <a:prstGeom prst="rect">
            <a:avLst/>
          </a:prstGeom>
          <a:noFill/>
        </p:spPr>
        <p:txBody>
          <a:bodyPr wrap="square" rtlCol="0">
            <a:spAutoFit/>
          </a:bodyPr>
          <a:lstStyle/>
          <a:p>
            <a:pPr algn="ctr"/>
            <a:r>
              <a:rPr lang="pt-BR" sz="3200" b="1" dirty="0" smtClean="0">
                <a:latin typeface="Times New Roman" panose="02020603050405020304" pitchFamily="18" charset="0"/>
                <a:cs typeface="Times New Roman" panose="02020603050405020304" pitchFamily="18" charset="0"/>
              </a:rPr>
              <a:t>9. Compromisso com políticas públicas </a:t>
            </a:r>
          </a:p>
          <a:p>
            <a:pPr algn="ctr"/>
            <a:r>
              <a:rPr lang="pt-BR" sz="3200" b="1" dirty="0" smtClean="0">
                <a:latin typeface="Times New Roman" panose="02020603050405020304" pitchFamily="18" charset="0"/>
                <a:cs typeface="Times New Roman" panose="02020603050405020304" pitchFamily="18" charset="0"/>
              </a:rPr>
              <a:t>em favor de todos</a:t>
            </a:r>
            <a:endParaRPr lang="pt-BR" sz="3200" b="1" i="1" dirty="0">
              <a:latin typeface="Times New Roman" panose="02020603050405020304" pitchFamily="18" charset="0"/>
              <a:cs typeface="Times New Roman" panose="02020603050405020304" pitchFamily="18" charset="0"/>
            </a:endParaRPr>
          </a:p>
        </p:txBody>
      </p:sp>
      <p:sp>
        <p:nvSpPr>
          <p:cNvPr id="3" name="CaixaDeTexto 2"/>
          <p:cNvSpPr txBox="1"/>
          <p:nvPr/>
        </p:nvSpPr>
        <p:spPr>
          <a:xfrm>
            <a:off x="179512" y="1885933"/>
            <a:ext cx="4032448" cy="5047536"/>
          </a:xfrm>
          <a:prstGeom prst="rect">
            <a:avLst/>
          </a:prstGeom>
          <a:noFill/>
        </p:spPr>
        <p:txBody>
          <a:bodyPr wrap="square" rtlCol="0">
            <a:spAutoFit/>
          </a:bodyPr>
          <a:lstStyle/>
          <a:p>
            <a:pPr algn="ctr"/>
            <a:r>
              <a:rPr lang="pt-BR" sz="2800" dirty="0" smtClean="0">
                <a:latin typeface="Times New Roman" panose="02020603050405020304" pitchFamily="18" charset="0"/>
                <a:cs typeface="Times New Roman" panose="02020603050405020304" pitchFamily="18" charset="0"/>
              </a:rPr>
              <a:t>O candidato deve estar comprometido com políticas públicas eu defendam e promovam a </a:t>
            </a:r>
            <a:r>
              <a:rPr lang="pt-BR" sz="2800" b="1" dirty="0" smtClean="0">
                <a:latin typeface="Times New Roman" panose="02020603050405020304" pitchFamily="18" charset="0"/>
                <a:cs typeface="Times New Roman" panose="02020603050405020304" pitchFamily="18" charset="0"/>
              </a:rPr>
              <a:t>dignidade da vida</a:t>
            </a:r>
            <a:r>
              <a:rPr lang="pt-BR" sz="2800" dirty="0" smtClean="0">
                <a:latin typeface="Times New Roman" panose="02020603050405020304" pitchFamily="18" charset="0"/>
                <a:cs typeface="Times New Roman" panose="02020603050405020304" pitchFamily="18" charset="0"/>
              </a:rPr>
              <a:t>, a </a:t>
            </a:r>
            <a:r>
              <a:rPr lang="pt-BR" sz="2800" b="1" dirty="0" smtClean="0">
                <a:latin typeface="Times New Roman" panose="02020603050405020304" pitchFamily="18" charset="0"/>
                <a:cs typeface="Times New Roman" panose="02020603050405020304" pitchFamily="18" charset="0"/>
              </a:rPr>
              <a:t>inclusão</a:t>
            </a:r>
            <a:r>
              <a:rPr lang="pt-BR" sz="2800" dirty="0" smtClean="0">
                <a:latin typeface="Times New Roman" panose="02020603050405020304" pitchFamily="18" charset="0"/>
                <a:cs typeface="Times New Roman" panose="02020603050405020304" pitchFamily="18" charset="0"/>
              </a:rPr>
              <a:t> dos </a:t>
            </a:r>
            <a:r>
              <a:rPr lang="pt-BR" sz="2800" b="1" dirty="0" smtClean="0">
                <a:latin typeface="Times New Roman" panose="02020603050405020304" pitchFamily="18" charset="0"/>
                <a:cs typeface="Times New Roman" panose="02020603050405020304" pitchFamily="18" charset="0"/>
              </a:rPr>
              <a:t>pobres</a:t>
            </a:r>
            <a:r>
              <a:rPr lang="pt-BR" sz="2800" dirty="0" smtClean="0">
                <a:latin typeface="Times New Roman" panose="02020603050405020304" pitchFamily="18" charset="0"/>
                <a:cs typeface="Times New Roman" panose="02020603050405020304" pitchFamily="18" charset="0"/>
              </a:rPr>
              <a:t>, dos </a:t>
            </a:r>
            <a:r>
              <a:rPr lang="pt-BR" sz="2800" b="1" dirty="0" smtClean="0">
                <a:latin typeface="Times New Roman" panose="02020603050405020304" pitchFamily="18" charset="0"/>
                <a:cs typeface="Times New Roman" panose="02020603050405020304" pitchFamily="18" charset="0"/>
              </a:rPr>
              <a:t>deficientes</a:t>
            </a:r>
            <a:r>
              <a:rPr lang="pt-BR" sz="2800" dirty="0" smtClean="0">
                <a:latin typeface="Times New Roman" panose="02020603050405020304" pitchFamily="18" charset="0"/>
                <a:cs typeface="Times New Roman" panose="02020603050405020304" pitchFamily="18" charset="0"/>
              </a:rPr>
              <a:t>, dos </a:t>
            </a:r>
            <a:r>
              <a:rPr lang="pt-BR" sz="2800" b="1" dirty="0" smtClean="0">
                <a:latin typeface="Times New Roman" panose="02020603050405020304" pitchFamily="18" charset="0"/>
                <a:cs typeface="Times New Roman" panose="02020603050405020304" pitchFamily="18" charset="0"/>
              </a:rPr>
              <a:t>idosos </a:t>
            </a:r>
            <a:r>
              <a:rPr lang="pt-BR" sz="2800" dirty="0" smtClean="0">
                <a:latin typeface="Times New Roman" panose="02020603050405020304" pitchFamily="18" charset="0"/>
                <a:cs typeface="Times New Roman" panose="02020603050405020304" pitchFamily="18" charset="0"/>
              </a:rPr>
              <a:t>e dos </a:t>
            </a:r>
            <a:r>
              <a:rPr lang="pt-BR" sz="2800" b="1" dirty="0" smtClean="0">
                <a:latin typeface="Times New Roman" panose="02020603050405020304" pitchFamily="18" charset="0"/>
                <a:cs typeface="Times New Roman" panose="02020603050405020304" pitchFamily="18" charset="0"/>
              </a:rPr>
              <a:t>jovens</a:t>
            </a:r>
            <a:r>
              <a:rPr lang="pt-BR" sz="2800" dirty="0" smtClean="0">
                <a:latin typeface="Times New Roman" panose="02020603050405020304" pitchFamily="18" charset="0"/>
                <a:cs typeface="Times New Roman" panose="02020603050405020304" pitchFamily="18" charset="0"/>
              </a:rPr>
              <a:t>.</a:t>
            </a:r>
          </a:p>
          <a:p>
            <a:pPr algn="ctr"/>
            <a:endParaRPr lang="pt-BR" sz="800" b="1" i="1" dirty="0">
              <a:latin typeface="Times New Roman" panose="02020603050405020304" pitchFamily="18" charset="0"/>
              <a:cs typeface="Times New Roman" panose="02020603050405020304" pitchFamily="18" charset="0"/>
            </a:endParaRPr>
          </a:p>
          <a:p>
            <a:pPr algn="ctr"/>
            <a:r>
              <a:rPr lang="pt-BR" sz="2800" b="1" i="1" dirty="0" smtClean="0">
                <a:latin typeface="Times New Roman" panose="02020603050405020304" pitchFamily="18" charset="0"/>
                <a:cs typeface="Times New Roman" panose="02020603050405020304" pitchFamily="18" charset="0"/>
              </a:rPr>
              <a:t>Promova o diálogo, a tolerância e o debate de ideias!</a:t>
            </a:r>
            <a:endParaRPr lang="pt-BR" sz="2800" b="1" i="1" dirty="0">
              <a:latin typeface="Times New Roman" panose="02020603050405020304" pitchFamily="18" charset="0"/>
              <a:cs typeface="Times New Roman" panose="02020603050405020304" pitchFamily="18" charset="0"/>
            </a:endParaRPr>
          </a:p>
        </p:txBody>
      </p:sp>
      <p:pic>
        <p:nvPicPr>
          <p:cNvPr id="11266" name="Picture 2" descr="C:\Users\USUARIO\Pictures\papa-financiamento_empresarial_de_campanha.png"/>
          <p:cNvPicPr>
            <a:picLocks noChangeAspect="1" noChangeArrowheads="1"/>
          </p:cNvPicPr>
          <p:nvPr/>
        </p:nvPicPr>
        <p:blipFill rotWithShape="1">
          <a:blip r:embed="rId2">
            <a:extLst>
              <a:ext uri="{28A0092B-C50C-407E-A947-70E740481C1C}">
                <a14:useLocalDpi xmlns:a14="http://schemas.microsoft.com/office/drawing/2010/main" val="0"/>
              </a:ext>
            </a:extLst>
          </a:blip>
          <a:srcRect b="4958"/>
          <a:stretch/>
        </p:blipFill>
        <p:spPr bwMode="auto">
          <a:xfrm>
            <a:off x="4211960" y="1844824"/>
            <a:ext cx="4679834" cy="4680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3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USUARIO\Pictures\fake-news.jpg"/>
          <p:cNvPicPr>
            <a:picLocks noChangeAspect="1" noChangeArrowheads="1"/>
          </p:cNvPicPr>
          <p:nvPr/>
        </p:nvPicPr>
        <p:blipFill rotWithShape="1">
          <a:blip r:embed="rId2">
            <a:extLst>
              <a:ext uri="{28A0092B-C50C-407E-A947-70E740481C1C}">
                <a14:useLocalDpi xmlns:a14="http://schemas.microsoft.com/office/drawing/2010/main" val="0"/>
              </a:ext>
            </a:extLst>
          </a:blip>
          <a:srcRect l="4718" t="6648" r="3689" b="7713"/>
          <a:stretch/>
        </p:blipFill>
        <p:spPr bwMode="auto">
          <a:xfrm rot="20005195">
            <a:off x="292881" y="1362991"/>
            <a:ext cx="3688180" cy="293005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0" y="332656"/>
            <a:ext cx="9144000" cy="646331"/>
          </a:xfrm>
          <a:prstGeom prst="rect">
            <a:avLst/>
          </a:prstGeom>
          <a:noFill/>
        </p:spPr>
        <p:txBody>
          <a:bodyPr wrap="square" rtlCol="0">
            <a:spAutoFit/>
          </a:bodyPr>
          <a:lstStyle/>
          <a:p>
            <a:pPr algn="ctr"/>
            <a:r>
              <a:rPr lang="pt-BR" sz="3600" b="1" dirty="0" smtClean="0">
                <a:latin typeface="Cambria" panose="02040503050406030204" pitchFamily="18" charset="0"/>
                <a:cs typeface="Times New Roman" panose="02020603050405020304" pitchFamily="18" charset="0"/>
              </a:rPr>
              <a:t>FIQUE  ATENTO!</a:t>
            </a:r>
            <a:endParaRPr lang="pt-BR" sz="3600" b="1" i="1" dirty="0">
              <a:latin typeface="Cambria" panose="02040503050406030204" pitchFamily="18" charset="0"/>
              <a:cs typeface="Times New Roman" panose="02020603050405020304" pitchFamily="18" charset="0"/>
            </a:endParaRPr>
          </a:p>
        </p:txBody>
      </p:sp>
      <p:sp>
        <p:nvSpPr>
          <p:cNvPr id="5" name="CaixaDeTexto 4"/>
          <p:cNvSpPr txBox="1"/>
          <p:nvPr/>
        </p:nvSpPr>
        <p:spPr>
          <a:xfrm>
            <a:off x="3820941" y="1343427"/>
            <a:ext cx="5112568" cy="3046988"/>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 termo </a:t>
            </a:r>
            <a:r>
              <a:rPr lang="pt-BR" sz="2400" b="1" i="1" dirty="0" err="1" smtClean="0">
                <a:latin typeface="Times New Roman" panose="02020603050405020304" pitchFamily="18" charset="0"/>
                <a:cs typeface="Times New Roman" panose="02020603050405020304" pitchFamily="18" charset="0"/>
              </a:rPr>
              <a:t>Fake</a:t>
            </a:r>
            <a:r>
              <a:rPr lang="pt-BR" sz="2400" b="1" i="1" dirty="0" smtClean="0">
                <a:latin typeface="Times New Roman" panose="02020603050405020304" pitchFamily="18" charset="0"/>
                <a:cs typeface="Times New Roman" panose="02020603050405020304" pitchFamily="18" charset="0"/>
              </a:rPr>
              <a:t> News </a:t>
            </a:r>
            <a:r>
              <a:rPr lang="pt-BR" sz="2400" dirty="0" smtClean="0">
                <a:latin typeface="Times New Roman" panose="02020603050405020304" pitchFamily="18" charset="0"/>
                <a:cs typeface="Times New Roman" panose="02020603050405020304" pitchFamily="18" charset="0"/>
              </a:rPr>
              <a:t>significa </a:t>
            </a:r>
            <a:r>
              <a:rPr lang="pt-BR" sz="2400" b="1" dirty="0" smtClean="0">
                <a:latin typeface="Times New Roman" panose="02020603050405020304" pitchFamily="18" charset="0"/>
                <a:cs typeface="Times New Roman" panose="02020603050405020304" pitchFamily="18" charset="0"/>
              </a:rPr>
              <a:t>“notícias falsas”</a:t>
            </a:r>
            <a:r>
              <a:rPr lang="pt-BR" sz="2400" dirty="0" smtClean="0">
                <a:latin typeface="Times New Roman" panose="02020603050405020304" pitchFamily="18" charset="0"/>
                <a:cs typeface="Times New Roman" panose="02020603050405020304" pitchFamily="18" charset="0"/>
              </a:rPr>
              <a:t> e consiste na divulgação de </a:t>
            </a:r>
            <a:r>
              <a:rPr lang="pt-BR" sz="2400" b="1" dirty="0" smtClean="0">
                <a:latin typeface="Times New Roman" panose="02020603050405020304" pitchFamily="18" charset="0"/>
                <a:cs typeface="Times New Roman" panose="02020603050405020304" pitchFamily="18" charset="0"/>
              </a:rPr>
              <a:t>informações falsas ou deturpadas</a:t>
            </a:r>
            <a:r>
              <a:rPr lang="pt-BR" sz="2400" dirty="0" smtClean="0">
                <a:latin typeface="Times New Roman" panose="02020603050405020304" pitchFamily="18" charset="0"/>
                <a:cs typeface="Times New Roman" panose="02020603050405020304" pitchFamily="18" charset="0"/>
              </a:rPr>
              <a:t>, boatos e mentiras nos meios de comunicação, especialmente nas redes sociais. Essas notícias proliferam rapidamente e atrapalham o debate público.</a:t>
            </a:r>
            <a:endParaRPr lang="pt-BR" sz="2400" b="1" i="1" dirty="0">
              <a:latin typeface="Times New Roman" panose="02020603050405020304" pitchFamily="18" charset="0"/>
              <a:cs typeface="Times New Roman" panose="02020603050405020304" pitchFamily="18" charset="0"/>
            </a:endParaRPr>
          </a:p>
        </p:txBody>
      </p:sp>
      <p:sp>
        <p:nvSpPr>
          <p:cNvPr id="6" name="CaixaDeTexto 5"/>
          <p:cNvSpPr txBox="1"/>
          <p:nvPr/>
        </p:nvSpPr>
        <p:spPr>
          <a:xfrm>
            <a:off x="0" y="4426747"/>
            <a:ext cx="9149729" cy="2308324"/>
          </a:xfrm>
          <a:prstGeom prst="rect">
            <a:avLst/>
          </a:prstGeom>
          <a:noFill/>
        </p:spPr>
        <p:txBody>
          <a:bodyPr wrap="square" rtlCol="0">
            <a:spAutoFit/>
          </a:bodyPr>
          <a:lstStyle/>
          <a:p>
            <a:r>
              <a:rPr lang="pt-BR" sz="2400" dirty="0" smtClean="0">
                <a:latin typeface="Times New Roman" panose="02020603050405020304" pitchFamily="18" charset="0"/>
                <a:cs typeface="Times New Roman" panose="02020603050405020304" pitchFamily="18" charset="0"/>
              </a:rPr>
              <a:t>     Antes de compartilhar qualquer mensagem:</a:t>
            </a: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Verifique a fonte da informação em sites ou veículos de comunicação confiáveis.</a:t>
            </a: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Cuidado com as manchetes bombásticas. Leia a matéria completa e não apenas o título.</a:t>
            </a: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Veja quem é o autor da informação e se ele realmente existe.</a:t>
            </a: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Observe a data da publicação, se é atualizada.</a:t>
            </a: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Questione se a informação é uma piada, ironia ou gozação.</a:t>
            </a:r>
            <a:endParaRPr lang="pt-B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956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763688" y="1629932"/>
            <a:ext cx="394921" cy="365268"/>
          </a:xfrm>
          <a:prstGeom prst="ellipse">
            <a:avLst/>
          </a:prstGeom>
          <a:solidFill>
            <a:srgbClr val="BD92DE"/>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3" name="Retângulo 2"/>
          <p:cNvSpPr/>
          <p:nvPr/>
        </p:nvSpPr>
        <p:spPr>
          <a:xfrm>
            <a:off x="0" y="0"/>
            <a:ext cx="9144000" cy="1258644"/>
          </a:xfrm>
          <a:prstGeom prst="rect">
            <a:avLst/>
          </a:prstGeom>
          <a:solidFill>
            <a:srgbClr val="B381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1138773"/>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4 </a:t>
            </a:r>
          </a:p>
          <a:p>
            <a:pPr algn="ctr"/>
            <a:r>
              <a:rPr lang="pt-BR" sz="3200" b="1" dirty="0" smtClean="0">
                <a:solidFill>
                  <a:schemeClr val="bg1"/>
                </a:solidFill>
                <a:latin typeface="Cambria" panose="02040503050406030204" pitchFamily="18" charset="0"/>
              </a:rPr>
              <a:t>CORRESPONSABILIDADE  PELO  BRASIL</a:t>
            </a:r>
            <a:endParaRPr lang="pt-BR" sz="3600" b="1" dirty="0">
              <a:solidFill>
                <a:schemeClr val="bg1"/>
              </a:solidFill>
              <a:latin typeface="Cambria" panose="02040503050406030204" pitchFamily="18" charset="0"/>
            </a:endParaRPr>
          </a:p>
        </p:txBody>
      </p:sp>
      <p:sp>
        <p:nvSpPr>
          <p:cNvPr id="5" name="Elipse 4"/>
          <p:cNvSpPr/>
          <p:nvPr/>
        </p:nvSpPr>
        <p:spPr>
          <a:xfrm>
            <a:off x="6660232" y="1629934"/>
            <a:ext cx="394921" cy="365268"/>
          </a:xfrm>
          <a:prstGeom prst="ellipse">
            <a:avLst/>
          </a:prstGeom>
          <a:solidFill>
            <a:srgbClr val="BD92DE"/>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6" name="CaixaDeTexto 5"/>
          <p:cNvSpPr txBox="1"/>
          <p:nvPr/>
        </p:nvSpPr>
        <p:spPr>
          <a:xfrm flipH="1">
            <a:off x="1870576" y="1520179"/>
            <a:ext cx="5077686" cy="584775"/>
          </a:xfrm>
          <a:prstGeom prst="rect">
            <a:avLst/>
          </a:prstGeom>
          <a:noFill/>
        </p:spPr>
        <p:txBody>
          <a:bodyPr wrap="square" rtlCol="0">
            <a:spAutoFit/>
          </a:bodyPr>
          <a:lstStyle/>
          <a:p>
            <a:pPr algn="ctr"/>
            <a:r>
              <a:rPr lang="pt-BR" sz="3200" b="1" i="1" dirty="0" smtClean="0">
                <a:solidFill>
                  <a:srgbClr val="7030A0"/>
                </a:solidFill>
                <a:latin typeface="Comic Sans MS" panose="030F0702030302020204" pitchFamily="66" charset="0"/>
              </a:rPr>
              <a:t>Durante as Eleições</a:t>
            </a:r>
          </a:p>
        </p:txBody>
      </p:sp>
      <p:sp>
        <p:nvSpPr>
          <p:cNvPr id="7" name="CaixaDeTexto 6"/>
          <p:cNvSpPr txBox="1"/>
          <p:nvPr/>
        </p:nvSpPr>
        <p:spPr>
          <a:xfrm>
            <a:off x="386991" y="2328147"/>
            <a:ext cx="8352928" cy="1384995"/>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Vote com consciência, pensando no bem de todos. Não vote só por obrigação, mas para exercer a cidadania. Apoie o bom candidato.</a:t>
            </a:r>
            <a:endParaRPr lang="pt-BR" sz="2800" b="1" i="1" dirty="0">
              <a:latin typeface="Times New Roman" panose="02020603050405020304" pitchFamily="18" charset="0"/>
              <a:cs typeface="Times New Roman" panose="02020603050405020304" pitchFamily="18" charset="0"/>
            </a:endParaRPr>
          </a:p>
        </p:txBody>
      </p:sp>
      <p:sp>
        <p:nvSpPr>
          <p:cNvPr id="8" name="Arredondar Retângulo em um Canto Diagonal 7"/>
          <p:cNvSpPr/>
          <p:nvPr/>
        </p:nvSpPr>
        <p:spPr>
          <a:xfrm>
            <a:off x="395536" y="4005064"/>
            <a:ext cx="8352928" cy="2520280"/>
          </a:xfrm>
          <a:prstGeom prst="round2DiagRect">
            <a:avLst>
              <a:gd name="adj1" fmla="val 46270"/>
              <a:gd name="adj2" fmla="val 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67544" y="4208989"/>
            <a:ext cx="8352928" cy="2215991"/>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Há valores que não estão sujeitos à política, a plebiscitos ou a qualquer negociação. Mesmo que todos os deputados e senadores votem sobre a descriminalização do aborto, Deus e a Igreja continuam afirmando: </a:t>
            </a:r>
            <a:r>
              <a:rPr lang="pt-BR" sz="2400" b="1" dirty="0" smtClean="0">
                <a:latin typeface="Times New Roman" panose="02020603050405020304" pitchFamily="18" charset="0"/>
                <a:cs typeface="Times New Roman" panose="02020603050405020304" pitchFamily="18" charset="0"/>
              </a:rPr>
              <a:t>Não mate!</a:t>
            </a:r>
          </a:p>
          <a:p>
            <a:pPr algn="ctr"/>
            <a:endParaRPr lang="pt-BR" sz="1600" i="1" dirty="0">
              <a:latin typeface="Times New Roman" panose="02020603050405020304" pitchFamily="18" charset="0"/>
              <a:cs typeface="Times New Roman" panose="02020603050405020304" pitchFamily="18" charset="0"/>
            </a:endParaRPr>
          </a:p>
          <a:p>
            <a:pPr algn="ctr"/>
            <a:r>
              <a:rPr lang="pt-BR" sz="2400" b="1" i="1" dirty="0" smtClean="0">
                <a:latin typeface="Times New Roman" panose="02020603050405020304" pitchFamily="18" charset="0"/>
                <a:cs typeface="Times New Roman" panose="02020603050405020304" pitchFamily="18" charset="0"/>
              </a:rPr>
              <a:t>A lei de Deus não está sujeita à opinião publica.</a:t>
            </a:r>
            <a:endParaRPr lang="pt-B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376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32656"/>
            <a:ext cx="9144000" cy="646331"/>
          </a:xfrm>
          <a:prstGeom prst="rect">
            <a:avLst/>
          </a:prstGeom>
          <a:noFill/>
        </p:spPr>
        <p:txBody>
          <a:bodyPr wrap="square" rtlCol="0">
            <a:spAutoFit/>
          </a:bodyPr>
          <a:lstStyle/>
          <a:p>
            <a:pPr algn="ctr"/>
            <a:r>
              <a:rPr lang="pt-BR" sz="3600" b="1" dirty="0" smtClean="0">
                <a:latin typeface="Cambria" panose="02040503050406030204" pitchFamily="18" charset="0"/>
                <a:cs typeface="Times New Roman" panose="02020603050405020304" pitchFamily="18" charset="0"/>
              </a:rPr>
              <a:t>VOTE EM QUEM...</a:t>
            </a:r>
            <a:endParaRPr lang="pt-BR" sz="3600" b="1" i="1" dirty="0">
              <a:latin typeface="Cambria" panose="02040503050406030204" pitchFamily="18" charset="0"/>
              <a:cs typeface="Times New Roman" panose="02020603050405020304" pitchFamily="18" charset="0"/>
            </a:endParaRPr>
          </a:p>
        </p:txBody>
      </p:sp>
      <p:sp>
        <p:nvSpPr>
          <p:cNvPr id="4" name="CaixaDeTexto 3"/>
          <p:cNvSpPr txBox="1"/>
          <p:nvPr/>
        </p:nvSpPr>
        <p:spPr>
          <a:xfrm>
            <a:off x="611560" y="1196752"/>
            <a:ext cx="8100900" cy="5447645"/>
          </a:xfrm>
          <a:prstGeom prst="rect">
            <a:avLst/>
          </a:prstGeom>
          <a:noFill/>
        </p:spPr>
        <p:txBody>
          <a:bodyPr wrap="square" rtlCol="0">
            <a:spAutoFit/>
          </a:bodyPr>
          <a:lstStyle/>
          <a:p>
            <a:pPr algn="just"/>
            <a:r>
              <a:rPr lang="pt-BR" sz="2200" dirty="0" smtClean="0">
                <a:latin typeface="Times New Roman" panose="02020603050405020304" pitchFamily="18" charset="0"/>
                <a:cs typeface="Times New Roman" panose="02020603050405020304" pitchFamily="18" charset="0"/>
              </a:rPr>
              <a:t>Apresenta uma sincera adesão aos valores cristãos.</a:t>
            </a:r>
          </a:p>
          <a:p>
            <a:pPr algn="just"/>
            <a:endParaRPr lang="pt-BR" sz="1050" b="1" i="1"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Tem efetiva competência política e reconhecida capacidade de liderança.</a:t>
            </a:r>
          </a:p>
          <a:p>
            <a:pPr algn="just"/>
            <a:endParaRPr lang="pt-BR" sz="1050" b="1"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Defende a vida, desde a concepção até o seu fim natural, e a dignidade do ser humano e </a:t>
            </a:r>
            <a:r>
              <a:rPr lang="pt-BR" sz="2200" dirty="0">
                <a:latin typeface="Times New Roman" panose="02020603050405020304" pitchFamily="18" charset="0"/>
                <a:cs typeface="Times New Roman" panose="02020603050405020304" pitchFamily="18" charset="0"/>
              </a:rPr>
              <a:t>d</a:t>
            </a:r>
            <a:r>
              <a:rPr lang="pt-BR" sz="2200" dirty="0" smtClean="0">
                <a:latin typeface="Times New Roman" panose="02020603050405020304" pitchFamily="18" charset="0"/>
                <a:cs typeface="Times New Roman" panose="02020603050405020304" pitchFamily="18" charset="0"/>
              </a:rPr>
              <a:t>efende a família, segundo o plano de Deus.</a:t>
            </a:r>
          </a:p>
          <a:p>
            <a:pPr algn="just"/>
            <a:endParaRPr lang="pt-BR" sz="1050" b="1"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Possui histórico de comprometimento com as causas dos mais  necessitados.</a:t>
            </a:r>
          </a:p>
          <a:p>
            <a:pPr algn="just"/>
            <a:endParaRPr lang="pt-BR" sz="1000" b="1"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Tem atitude de respeito para com os seus adversários políticos.</a:t>
            </a:r>
          </a:p>
          <a:p>
            <a:pPr algn="just"/>
            <a:endParaRPr lang="pt-BR" sz="1050" b="1"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Apresenta coerência entre palavras e atitudes. Escolha preferencialmente, pessoas que possuam vínculos com a Igreja, demonstrados antes da campanha eleitoral.</a:t>
            </a:r>
          </a:p>
          <a:p>
            <a:pPr algn="just"/>
            <a:endParaRPr lang="pt-BR" sz="1000" b="1"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Manifesta um comportamento público que inspira confiança e credibilidade.</a:t>
            </a:r>
            <a:endParaRPr lang="pt-BR" sz="2200" dirty="0">
              <a:latin typeface="Times New Roman" panose="02020603050405020304" pitchFamily="18" charset="0"/>
              <a:cs typeface="Times New Roman" panose="02020603050405020304" pitchFamily="18" charset="0"/>
            </a:endParaRPr>
          </a:p>
        </p:txBody>
      </p:sp>
      <p:sp>
        <p:nvSpPr>
          <p:cNvPr id="5" name="Elipse 4"/>
          <p:cNvSpPr/>
          <p:nvPr/>
        </p:nvSpPr>
        <p:spPr>
          <a:xfrm>
            <a:off x="251520" y="1256209"/>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Meio-quadro 5"/>
          <p:cNvSpPr/>
          <p:nvPr/>
        </p:nvSpPr>
        <p:spPr>
          <a:xfrm rot="12958226">
            <a:off x="359201" y="1291579"/>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Elipse 6"/>
          <p:cNvSpPr/>
          <p:nvPr/>
        </p:nvSpPr>
        <p:spPr>
          <a:xfrm>
            <a:off x="251520" y="1768649"/>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Meio-quadro 7"/>
          <p:cNvSpPr/>
          <p:nvPr/>
        </p:nvSpPr>
        <p:spPr>
          <a:xfrm rot="12958226">
            <a:off x="359201" y="1804019"/>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Elipse 8"/>
          <p:cNvSpPr/>
          <p:nvPr/>
        </p:nvSpPr>
        <p:spPr>
          <a:xfrm>
            <a:off x="251520" y="2564904"/>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Meio-quadro 9"/>
          <p:cNvSpPr/>
          <p:nvPr/>
        </p:nvSpPr>
        <p:spPr>
          <a:xfrm rot="12958226">
            <a:off x="359201" y="2600274"/>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Elipse 10"/>
          <p:cNvSpPr/>
          <p:nvPr/>
        </p:nvSpPr>
        <p:spPr>
          <a:xfrm>
            <a:off x="251520" y="3429000"/>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Meio-quadro 11"/>
          <p:cNvSpPr/>
          <p:nvPr/>
        </p:nvSpPr>
        <p:spPr>
          <a:xfrm rot="12958226">
            <a:off x="359201" y="3464370"/>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Elipse 12"/>
          <p:cNvSpPr/>
          <p:nvPr/>
        </p:nvSpPr>
        <p:spPr>
          <a:xfrm>
            <a:off x="251520" y="4221088"/>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Meio-quadro 13"/>
          <p:cNvSpPr/>
          <p:nvPr/>
        </p:nvSpPr>
        <p:spPr>
          <a:xfrm rot="12958226">
            <a:off x="359201" y="4256458"/>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Elipse 14"/>
          <p:cNvSpPr/>
          <p:nvPr/>
        </p:nvSpPr>
        <p:spPr>
          <a:xfrm>
            <a:off x="251520" y="4725144"/>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Meio-quadro 15"/>
          <p:cNvSpPr/>
          <p:nvPr/>
        </p:nvSpPr>
        <p:spPr>
          <a:xfrm rot="12958226">
            <a:off x="359201" y="4760514"/>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Elipse 16"/>
          <p:cNvSpPr/>
          <p:nvPr/>
        </p:nvSpPr>
        <p:spPr>
          <a:xfrm>
            <a:off x="251520" y="5877272"/>
            <a:ext cx="360040" cy="360040"/>
          </a:xfrm>
          <a:prstGeom prst="ellipse">
            <a:avLst/>
          </a:prstGeom>
          <a:solidFill>
            <a:srgbClr val="92D050"/>
          </a:solidFill>
          <a:ln>
            <a:solidFill>
              <a:srgbClr val="15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Meio-quadro 17"/>
          <p:cNvSpPr/>
          <p:nvPr/>
        </p:nvSpPr>
        <p:spPr>
          <a:xfrm rot="12958226">
            <a:off x="359201" y="5912642"/>
            <a:ext cx="158434" cy="241729"/>
          </a:xfrm>
          <a:prstGeom prst="halfFrame">
            <a:avLst>
              <a:gd name="adj1" fmla="val 24075"/>
              <a:gd name="adj2" fmla="val 254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468826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907704" y="1052736"/>
            <a:ext cx="648072" cy="769441"/>
          </a:xfrm>
          <a:prstGeom prst="rect">
            <a:avLst/>
          </a:prstGeom>
          <a:noFill/>
        </p:spPr>
        <p:txBody>
          <a:bodyPr wrap="square" rtlCol="0">
            <a:spAutoFit/>
          </a:bodyPr>
          <a:lstStyle/>
          <a:p>
            <a:pPr algn="ctr"/>
            <a:r>
              <a:rPr lang="pt-BR" sz="4400" b="1" dirty="0" smtClean="0">
                <a:solidFill>
                  <a:schemeClr val="bg1"/>
                </a:solidFill>
                <a:latin typeface="Arial" panose="020B0604020202020204" pitchFamily="34" charset="0"/>
                <a:cs typeface="Arial" panose="020B0604020202020204" pitchFamily="34" charset="0"/>
              </a:rPr>
              <a:t>X</a:t>
            </a:r>
            <a:endParaRPr lang="pt-BR" sz="4400" b="1" dirty="0">
              <a:solidFill>
                <a:schemeClr val="bg1"/>
              </a:solidFill>
              <a:latin typeface="Arial" panose="020B0604020202020204" pitchFamily="34" charset="0"/>
              <a:cs typeface="Arial" panose="020B0604020202020204" pitchFamily="34" charset="0"/>
            </a:endParaRPr>
          </a:p>
        </p:txBody>
      </p:sp>
      <p:sp>
        <p:nvSpPr>
          <p:cNvPr id="4" name="CaixaDeTexto 3"/>
          <p:cNvSpPr txBox="1"/>
          <p:nvPr/>
        </p:nvSpPr>
        <p:spPr>
          <a:xfrm>
            <a:off x="0" y="188640"/>
            <a:ext cx="9144000" cy="646331"/>
          </a:xfrm>
          <a:prstGeom prst="rect">
            <a:avLst/>
          </a:prstGeom>
          <a:noFill/>
        </p:spPr>
        <p:txBody>
          <a:bodyPr wrap="square" rtlCol="0">
            <a:spAutoFit/>
          </a:bodyPr>
          <a:lstStyle/>
          <a:p>
            <a:pPr algn="ctr"/>
            <a:r>
              <a:rPr lang="pt-BR" sz="3600" b="1" dirty="0" smtClean="0">
                <a:latin typeface="Cambria" panose="02040503050406030204" pitchFamily="18" charset="0"/>
                <a:cs typeface="Times New Roman" panose="02020603050405020304" pitchFamily="18" charset="0"/>
              </a:rPr>
              <a:t>NÃO VOTE EM QUEM...</a:t>
            </a:r>
            <a:endParaRPr lang="pt-BR" sz="3600" b="1" i="1" dirty="0">
              <a:latin typeface="Cambria" panose="02040503050406030204" pitchFamily="18" charset="0"/>
              <a:cs typeface="Times New Roman" panose="02020603050405020304" pitchFamily="18" charset="0"/>
            </a:endParaRPr>
          </a:p>
        </p:txBody>
      </p:sp>
      <p:sp>
        <p:nvSpPr>
          <p:cNvPr id="5" name="CaixaDeTexto 4"/>
          <p:cNvSpPr txBox="1"/>
          <p:nvPr/>
        </p:nvSpPr>
        <p:spPr>
          <a:xfrm>
            <a:off x="598261" y="990406"/>
            <a:ext cx="8100900" cy="5770811"/>
          </a:xfrm>
          <a:prstGeom prst="rect">
            <a:avLst/>
          </a:prstGeom>
          <a:noFill/>
        </p:spPr>
        <p:txBody>
          <a:bodyPr wrap="square" rtlCol="0">
            <a:spAutoFit/>
          </a:bodyPr>
          <a:lstStyle/>
          <a:p>
            <a:pPr algn="just"/>
            <a:r>
              <a:rPr lang="pt-BR" sz="2200" b="1" dirty="0" smtClean="0">
                <a:latin typeface="Times New Roman" panose="02020603050405020304" pitchFamily="18" charset="0"/>
                <a:cs typeface="Times New Roman" panose="02020603050405020304" pitchFamily="18" charset="0"/>
              </a:rPr>
              <a:t>É reconhecidamente desonesto Não importa a sigla partidária, o credo religioso ou a posição nas pesquisas; se é corrupto, negue-lhe seu voto.</a:t>
            </a:r>
          </a:p>
          <a:p>
            <a:pPr algn="just"/>
            <a:endParaRPr lang="pt-BR" sz="1050" i="1"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Promete fazer aquilo que não é de sua competência.</a:t>
            </a:r>
          </a:p>
          <a:p>
            <a:pPr algn="just"/>
            <a:endParaRPr lang="pt-BR" sz="1050"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Tenta comprar seu voto.</a:t>
            </a:r>
          </a:p>
          <a:p>
            <a:pPr algn="just"/>
            <a:endParaRPr lang="pt-BR" sz="1050"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Coloca o lucro e a economia acima de tudo.</a:t>
            </a:r>
          </a:p>
          <a:p>
            <a:pPr algn="just"/>
            <a:endParaRPr lang="pt-BR" sz="1000"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Faz da política uma profissão, mantendo-se no poder há muito tempo.</a:t>
            </a:r>
          </a:p>
          <a:p>
            <a:pPr algn="just"/>
            <a:endParaRPr lang="pt-BR" sz="1050"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Apresenta atitudes agressivas, tanto física como moralmente.</a:t>
            </a:r>
          </a:p>
          <a:p>
            <a:pPr algn="just"/>
            <a:endParaRPr lang="pt-BR" sz="1000"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É arrogante, demagogo, apresenta-se bem, mas não possui propostas efetivas.</a:t>
            </a:r>
          </a:p>
          <a:p>
            <a:pPr algn="just"/>
            <a:endParaRPr lang="pt-BR" sz="1050" dirty="0">
              <a:latin typeface="Times New Roman" panose="02020603050405020304" pitchFamily="18" charset="0"/>
              <a:cs typeface="Times New Roman" panose="02020603050405020304" pitchFamily="18" charset="0"/>
            </a:endParaRPr>
          </a:p>
          <a:p>
            <a:pPr algn="just"/>
            <a:r>
              <a:rPr lang="pt-BR" sz="2200" dirty="0" smtClean="0">
                <a:latin typeface="Times New Roman" panose="02020603050405020304" pitchFamily="18" charset="0"/>
                <a:cs typeface="Times New Roman" panose="02020603050405020304" pitchFamily="18" charset="0"/>
              </a:rPr>
              <a:t>Atenta contra a vida dos pobres e sua dignidade.</a:t>
            </a:r>
          </a:p>
          <a:p>
            <a:pPr algn="just"/>
            <a:endParaRPr lang="pt-BR" sz="1050" dirty="0">
              <a:latin typeface="Times New Roman" panose="02020603050405020304" pitchFamily="18" charset="0"/>
              <a:cs typeface="Times New Roman" panose="02020603050405020304" pitchFamily="18" charset="0"/>
            </a:endParaRPr>
          </a:p>
          <a:p>
            <a:pPr algn="just"/>
            <a:r>
              <a:rPr lang="pt-BR" sz="2200" b="1" dirty="0" smtClean="0">
                <a:latin typeface="Times New Roman" panose="02020603050405020304" pitchFamily="18" charset="0"/>
                <a:cs typeface="Times New Roman" panose="02020603050405020304" pitchFamily="18" charset="0"/>
              </a:rPr>
              <a:t>Não inspira confiança.</a:t>
            </a:r>
            <a:endParaRPr lang="pt-BR" sz="2200" b="1" dirty="0">
              <a:latin typeface="Times New Roman" panose="02020603050405020304" pitchFamily="18" charset="0"/>
              <a:cs typeface="Times New Roman" panose="02020603050405020304" pitchFamily="18" charset="0"/>
            </a:endParaRPr>
          </a:p>
        </p:txBody>
      </p:sp>
      <p:sp>
        <p:nvSpPr>
          <p:cNvPr id="6" name="Elipse 5"/>
          <p:cNvSpPr/>
          <p:nvPr/>
        </p:nvSpPr>
        <p:spPr>
          <a:xfrm>
            <a:off x="251520" y="1052736"/>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ruz 19"/>
          <p:cNvSpPr/>
          <p:nvPr/>
        </p:nvSpPr>
        <p:spPr>
          <a:xfrm rot="2693829">
            <a:off x="323528" y="1124744"/>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p:cNvSpPr/>
          <p:nvPr/>
        </p:nvSpPr>
        <p:spPr>
          <a:xfrm>
            <a:off x="251520" y="2204864"/>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ruz 21"/>
          <p:cNvSpPr/>
          <p:nvPr/>
        </p:nvSpPr>
        <p:spPr>
          <a:xfrm rot="2693829">
            <a:off x="323528" y="2276872"/>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p:cNvSpPr/>
          <p:nvPr/>
        </p:nvSpPr>
        <p:spPr>
          <a:xfrm>
            <a:off x="238313" y="2681652"/>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ruz 23"/>
          <p:cNvSpPr/>
          <p:nvPr/>
        </p:nvSpPr>
        <p:spPr>
          <a:xfrm rot="2693829">
            <a:off x="310321" y="2753660"/>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238313" y="3183571"/>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ruz 25"/>
          <p:cNvSpPr/>
          <p:nvPr/>
        </p:nvSpPr>
        <p:spPr>
          <a:xfrm rot="2693829">
            <a:off x="310321" y="3255579"/>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lipse 26"/>
          <p:cNvSpPr/>
          <p:nvPr/>
        </p:nvSpPr>
        <p:spPr>
          <a:xfrm>
            <a:off x="238221" y="3695791"/>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ruz 27"/>
          <p:cNvSpPr/>
          <p:nvPr/>
        </p:nvSpPr>
        <p:spPr>
          <a:xfrm rot="2693829">
            <a:off x="310229" y="3767799"/>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p:cNvSpPr/>
          <p:nvPr/>
        </p:nvSpPr>
        <p:spPr>
          <a:xfrm>
            <a:off x="238313" y="4509120"/>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ruz 29"/>
          <p:cNvSpPr/>
          <p:nvPr/>
        </p:nvSpPr>
        <p:spPr>
          <a:xfrm rot="2693829">
            <a:off x="310321" y="4581128"/>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p:cNvSpPr/>
          <p:nvPr/>
        </p:nvSpPr>
        <p:spPr>
          <a:xfrm>
            <a:off x="238313" y="5005245"/>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ruz 31"/>
          <p:cNvSpPr/>
          <p:nvPr/>
        </p:nvSpPr>
        <p:spPr>
          <a:xfrm rot="2693829">
            <a:off x="310321" y="5077253"/>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lipse 32"/>
          <p:cNvSpPr/>
          <p:nvPr/>
        </p:nvSpPr>
        <p:spPr>
          <a:xfrm>
            <a:off x="238221" y="5822736"/>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ruz 33"/>
          <p:cNvSpPr/>
          <p:nvPr/>
        </p:nvSpPr>
        <p:spPr>
          <a:xfrm rot="2693829">
            <a:off x="310229" y="5894744"/>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Elipse 34"/>
          <p:cNvSpPr/>
          <p:nvPr/>
        </p:nvSpPr>
        <p:spPr>
          <a:xfrm>
            <a:off x="238221" y="6309320"/>
            <a:ext cx="360040" cy="36004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ruz 35"/>
          <p:cNvSpPr/>
          <p:nvPr/>
        </p:nvSpPr>
        <p:spPr>
          <a:xfrm rot="2693829">
            <a:off x="310229" y="6381328"/>
            <a:ext cx="216024" cy="216024"/>
          </a:xfrm>
          <a:prstGeom prst="plus">
            <a:avLst>
              <a:gd name="adj" fmla="val 38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6032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692696"/>
            <a:ext cx="7488832" cy="1077218"/>
          </a:xfrm>
          <a:prstGeom prst="rect">
            <a:avLst/>
          </a:prstGeom>
          <a:noFill/>
        </p:spPr>
        <p:txBody>
          <a:bodyPr wrap="square" rtlCol="0">
            <a:spAutoFit/>
          </a:bodyPr>
          <a:lstStyle/>
          <a:p>
            <a:pPr algn="ctr"/>
            <a:r>
              <a:rPr lang="pt-BR" sz="3200" b="1" dirty="0" smtClean="0">
                <a:solidFill>
                  <a:srgbClr val="C00000"/>
                </a:solidFill>
                <a:latin typeface="Times New Roman" panose="02020603050405020304" pitchFamily="18" charset="0"/>
                <a:cs typeface="Times New Roman" panose="02020603050405020304" pitchFamily="18" charset="0"/>
              </a:rPr>
              <a:t>NÃO DEIXE DE VOTAR. </a:t>
            </a:r>
            <a:r>
              <a:rPr lang="pt-BR" sz="3200" b="1" dirty="0" smtClean="0">
                <a:latin typeface="Times New Roman" panose="02020603050405020304" pitchFamily="18" charset="0"/>
                <a:cs typeface="Times New Roman" panose="02020603050405020304" pitchFamily="18" charset="0"/>
              </a:rPr>
              <a:t>A sua ausência enfraquece a democracia.</a:t>
            </a:r>
            <a:endParaRPr lang="pt-BR" sz="3200" b="1" dirty="0">
              <a:latin typeface="Times New Roman" panose="02020603050405020304" pitchFamily="18" charset="0"/>
              <a:cs typeface="Times New Roman" panose="02020603050405020304" pitchFamily="18" charset="0"/>
            </a:endParaRPr>
          </a:p>
        </p:txBody>
      </p:sp>
      <p:sp>
        <p:nvSpPr>
          <p:cNvPr id="3" name="Retângulo de cantos arredondados 2"/>
          <p:cNvSpPr/>
          <p:nvPr/>
        </p:nvSpPr>
        <p:spPr>
          <a:xfrm>
            <a:off x="1223628" y="2564904"/>
            <a:ext cx="6552728" cy="3384376"/>
          </a:xfrm>
          <a:prstGeom prst="roundRect">
            <a:avLst>
              <a:gd name="adj" fmla="val 21670"/>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4" name="CaixaDeTexto 3"/>
          <p:cNvSpPr txBox="1"/>
          <p:nvPr/>
        </p:nvSpPr>
        <p:spPr>
          <a:xfrm>
            <a:off x="1475656" y="2708920"/>
            <a:ext cx="6048672" cy="3108543"/>
          </a:xfrm>
          <a:prstGeom prst="rect">
            <a:avLst/>
          </a:prstGeom>
          <a:noFill/>
        </p:spPr>
        <p:txBody>
          <a:bodyPr wrap="square" rtlCol="0">
            <a:spAutoFit/>
          </a:bodyPr>
          <a:lstStyle/>
          <a:p>
            <a:pPr algn="ctr"/>
            <a:r>
              <a:rPr lang="pt-BR" sz="2800" dirty="0" smtClean="0">
                <a:solidFill>
                  <a:schemeClr val="bg1"/>
                </a:solidFill>
                <a:latin typeface="Times New Roman" panose="02020603050405020304" pitchFamily="18" charset="0"/>
                <a:cs typeface="Times New Roman" panose="02020603050405020304" pitchFamily="18" charset="0"/>
              </a:rPr>
              <a:t>Muitas pessoas </a:t>
            </a:r>
            <a:r>
              <a:rPr lang="pt-BR" sz="2800" dirty="0" smtClean="0">
                <a:solidFill>
                  <a:schemeClr val="bg1"/>
                </a:solidFill>
                <a:latin typeface="Times New Roman" panose="02020603050405020304" pitchFamily="18" charset="0"/>
                <a:cs typeface="Times New Roman" panose="02020603050405020304" pitchFamily="18" charset="0"/>
              </a:rPr>
              <a:t>dizem </a:t>
            </a:r>
            <a:r>
              <a:rPr lang="pt-BR" sz="2800" dirty="0" smtClean="0">
                <a:solidFill>
                  <a:schemeClr val="bg1"/>
                </a:solidFill>
                <a:latin typeface="Times New Roman" panose="02020603050405020304" pitchFamily="18" charset="0"/>
                <a:cs typeface="Times New Roman" panose="02020603050405020304" pitchFamily="18" charset="0"/>
              </a:rPr>
              <a:t>assim: “</a:t>
            </a:r>
            <a:r>
              <a:rPr lang="pt-BR" sz="2800" i="1" dirty="0" smtClean="0">
                <a:solidFill>
                  <a:schemeClr val="bg1"/>
                </a:solidFill>
                <a:latin typeface="Times New Roman" panose="02020603050405020304" pitchFamily="18" charset="0"/>
                <a:cs typeface="Times New Roman" panose="02020603050405020304" pitchFamily="18" charset="0"/>
              </a:rPr>
              <a:t>Não quero perder meu voto!</a:t>
            </a:r>
            <a:r>
              <a:rPr lang="pt-BR" sz="2800" dirty="0" smtClean="0">
                <a:solidFill>
                  <a:schemeClr val="bg1"/>
                </a:solidFill>
                <a:latin typeface="Times New Roman" panose="02020603050405020304" pitchFamily="18" charset="0"/>
                <a:cs typeface="Times New Roman" panose="02020603050405020304" pitchFamily="18" charset="0"/>
              </a:rPr>
              <a:t>” Devido a isso, acabam votando a partir de pesquisas, sobretudo de boca de urna. Orientamos que </a:t>
            </a:r>
            <a:r>
              <a:rPr lang="pt-BR" sz="2800" b="1" dirty="0" smtClean="0">
                <a:solidFill>
                  <a:schemeClr val="bg1"/>
                </a:solidFill>
                <a:latin typeface="Times New Roman" panose="02020603050405020304" pitchFamily="18" charset="0"/>
                <a:cs typeface="Times New Roman" panose="02020603050405020304" pitchFamily="18" charset="0"/>
              </a:rPr>
              <a:t>NÃO MUDE SUA OPINIÃO </a:t>
            </a:r>
            <a:r>
              <a:rPr lang="pt-BR" sz="2800" dirty="0" smtClean="0">
                <a:solidFill>
                  <a:schemeClr val="bg1"/>
                </a:solidFill>
                <a:latin typeface="Times New Roman" panose="02020603050405020304" pitchFamily="18" charset="0"/>
                <a:cs typeface="Times New Roman" panose="02020603050405020304" pitchFamily="18" charset="0"/>
              </a:rPr>
              <a:t>sem antes conhecer o candidato e o seu programa de governo.</a:t>
            </a:r>
            <a:endParaRPr lang="pt-B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29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539552" y="476672"/>
            <a:ext cx="720080" cy="72008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575556" y="451991"/>
            <a:ext cx="648072" cy="769441"/>
          </a:xfrm>
          <a:prstGeom prst="rect">
            <a:avLst/>
          </a:prstGeom>
          <a:noFill/>
        </p:spPr>
        <p:txBody>
          <a:bodyPr wrap="square" rtlCol="0">
            <a:spAutoFit/>
          </a:bodyPr>
          <a:lstStyle/>
          <a:p>
            <a:pPr algn="ctr"/>
            <a:r>
              <a:rPr lang="pt-BR" sz="4400" b="1" dirty="0" smtClean="0">
                <a:solidFill>
                  <a:schemeClr val="bg1"/>
                </a:solidFill>
                <a:latin typeface="Arial" panose="020B0604020202020204" pitchFamily="34" charset="0"/>
                <a:cs typeface="Arial" panose="020B0604020202020204" pitchFamily="34" charset="0"/>
              </a:rPr>
              <a:t>X</a:t>
            </a:r>
            <a:endParaRPr lang="pt-BR" sz="4400" b="1" dirty="0">
              <a:solidFill>
                <a:schemeClr val="bg1"/>
              </a:solidFill>
              <a:latin typeface="Arial" panose="020B0604020202020204" pitchFamily="34" charset="0"/>
              <a:cs typeface="Arial" panose="020B0604020202020204" pitchFamily="34" charset="0"/>
            </a:endParaRPr>
          </a:p>
        </p:txBody>
      </p:sp>
      <p:sp>
        <p:nvSpPr>
          <p:cNvPr id="9" name="CaixaDeTexto 8"/>
          <p:cNvSpPr txBox="1"/>
          <p:nvPr/>
        </p:nvSpPr>
        <p:spPr>
          <a:xfrm>
            <a:off x="1395540" y="550421"/>
            <a:ext cx="7200800" cy="1292662"/>
          </a:xfrm>
          <a:prstGeom prst="rect">
            <a:avLst/>
          </a:prstGeom>
          <a:noFill/>
        </p:spPr>
        <p:txBody>
          <a:bodyPr wrap="square" rtlCol="0">
            <a:spAutoFit/>
          </a:bodyPr>
          <a:lstStyle/>
          <a:p>
            <a:pPr algn="just"/>
            <a:r>
              <a:rPr lang="pt-BR" sz="2600" dirty="0" smtClean="0">
                <a:latin typeface="Times New Roman" panose="02020603050405020304" pitchFamily="18" charset="0"/>
                <a:cs typeface="Times New Roman" panose="02020603050405020304" pitchFamily="18" charset="0"/>
              </a:rPr>
              <a:t>O loteamento do Congresso Nacional em algumas bancadas que aglutinam parlamentares em vista de reivindicações específicas, é antidemocrático! </a:t>
            </a:r>
            <a:endParaRPr lang="pt-BR" sz="2600" dirty="0">
              <a:latin typeface="Times New Roman" panose="02020603050405020304" pitchFamily="18" charset="0"/>
              <a:cs typeface="Times New Roman" panose="02020603050405020304" pitchFamily="18" charset="0"/>
            </a:endParaRPr>
          </a:p>
        </p:txBody>
      </p:sp>
      <p:sp>
        <p:nvSpPr>
          <p:cNvPr id="10" name="Elipse 9"/>
          <p:cNvSpPr/>
          <p:nvPr/>
        </p:nvSpPr>
        <p:spPr>
          <a:xfrm>
            <a:off x="538677" y="2084459"/>
            <a:ext cx="720080" cy="72008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574681" y="2059778"/>
            <a:ext cx="648072" cy="769441"/>
          </a:xfrm>
          <a:prstGeom prst="rect">
            <a:avLst/>
          </a:prstGeom>
          <a:noFill/>
        </p:spPr>
        <p:txBody>
          <a:bodyPr wrap="square" rtlCol="0">
            <a:spAutoFit/>
          </a:bodyPr>
          <a:lstStyle/>
          <a:p>
            <a:pPr algn="ctr"/>
            <a:r>
              <a:rPr lang="pt-BR" sz="4400" b="1" dirty="0" smtClean="0">
                <a:solidFill>
                  <a:schemeClr val="bg1"/>
                </a:solidFill>
                <a:latin typeface="Arial" panose="020B0604020202020204" pitchFamily="34" charset="0"/>
                <a:cs typeface="Arial" panose="020B0604020202020204" pitchFamily="34" charset="0"/>
              </a:rPr>
              <a:t>X</a:t>
            </a:r>
            <a:endParaRPr lang="pt-BR" sz="4400" b="1" dirty="0">
              <a:solidFill>
                <a:schemeClr val="bg1"/>
              </a:solidFill>
              <a:latin typeface="Arial" panose="020B0604020202020204" pitchFamily="34" charset="0"/>
              <a:cs typeface="Arial" panose="020B0604020202020204" pitchFamily="34" charset="0"/>
            </a:endParaRPr>
          </a:p>
        </p:txBody>
      </p:sp>
      <p:sp>
        <p:nvSpPr>
          <p:cNvPr id="12" name="CaixaDeTexto 11"/>
          <p:cNvSpPr txBox="1"/>
          <p:nvPr/>
        </p:nvSpPr>
        <p:spPr>
          <a:xfrm>
            <a:off x="1402773" y="2059778"/>
            <a:ext cx="7200800" cy="2492990"/>
          </a:xfrm>
          <a:prstGeom prst="rect">
            <a:avLst/>
          </a:prstGeom>
          <a:noFill/>
        </p:spPr>
        <p:txBody>
          <a:bodyPr wrap="square" rtlCol="0">
            <a:spAutoFit/>
          </a:bodyPr>
          <a:lstStyle/>
          <a:p>
            <a:pPr algn="just"/>
            <a:r>
              <a:rPr lang="pt-BR" sz="2600" dirty="0" smtClean="0">
                <a:latin typeface="Times New Roman" panose="02020603050405020304" pitchFamily="18" charset="0"/>
                <a:cs typeface="Times New Roman" panose="02020603050405020304" pitchFamily="18" charset="0"/>
              </a:rPr>
              <a:t>Quando o poder executivo se serve da máquina administrativa ou negocia a liberação de emendas parlamentares em vista de interesses particulares, também age de forma antidemocrática! </a:t>
            </a:r>
            <a:r>
              <a:rPr lang="pt-BR" sz="2600" b="1" dirty="0" smtClean="0">
                <a:latin typeface="Times New Roman" panose="02020603050405020304" pitchFamily="18" charset="0"/>
                <a:cs typeface="Times New Roman" panose="02020603050405020304" pitchFamily="18" charset="0"/>
              </a:rPr>
              <a:t>Os recursos públicos devem ser usados para o bem comum e não para privilegiar alguns</a:t>
            </a:r>
            <a:r>
              <a:rPr lang="pt-BR" sz="2600" dirty="0" smtClean="0">
                <a:latin typeface="Times New Roman" panose="02020603050405020304" pitchFamily="18" charset="0"/>
                <a:cs typeface="Times New Roman" panose="02020603050405020304" pitchFamily="18" charset="0"/>
              </a:rPr>
              <a:t>.</a:t>
            </a:r>
            <a:endParaRPr lang="pt-BR" sz="2600" dirty="0">
              <a:latin typeface="Times New Roman" panose="02020603050405020304" pitchFamily="18" charset="0"/>
              <a:cs typeface="Times New Roman" panose="02020603050405020304" pitchFamily="18" charset="0"/>
            </a:endParaRPr>
          </a:p>
        </p:txBody>
      </p:sp>
      <p:sp>
        <p:nvSpPr>
          <p:cNvPr id="13" name="Elipse 12"/>
          <p:cNvSpPr/>
          <p:nvPr/>
        </p:nvSpPr>
        <p:spPr>
          <a:xfrm>
            <a:off x="539552" y="4749825"/>
            <a:ext cx="720080" cy="720080"/>
          </a:xfrm>
          <a:prstGeom prst="ellipse">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575556" y="4725144"/>
            <a:ext cx="648072" cy="769441"/>
          </a:xfrm>
          <a:prstGeom prst="rect">
            <a:avLst/>
          </a:prstGeom>
          <a:noFill/>
        </p:spPr>
        <p:txBody>
          <a:bodyPr wrap="square" rtlCol="0">
            <a:spAutoFit/>
          </a:bodyPr>
          <a:lstStyle/>
          <a:p>
            <a:pPr algn="ctr"/>
            <a:r>
              <a:rPr lang="pt-BR" sz="4400" b="1" dirty="0" smtClean="0">
                <a:solidFill>
                  <a:schemeClr val="bg1"/>
                </a:solidFill>
                <a:latin typeface="Arial" panose="020B0604020202020204" pitchFamily="34" charset="0"/>
                <a:cs typeface="Arial" panose="020B0604020202020204" pitchFamily="34" charset="0"/>
              </a:rPr>
              <a:t>X</a:t>
            </a:r>
            <a:endParaRPr lang="pt-BR" sz="4400" b="1" dirty="0">
              <a:solidFill>
                <a:schemeClr val="bg1"/>
              </a:solidFill>
              <a:latin typeface="Arial" panose="020B0604020202020204" pitchFamily="34" charset="0"/>
              <a:cs typeface="Arial" panose="020B0604020202020204" pitchFamily="34" charset="0"/>
            </a:endParaRPr>
          </a:p>
        </p:txBody>
      </p:sp>
      <p:sp>
        <p:nvSpPr>
          <p:cNvPr id="15" name="CaixaDeTexto 14"/>
          <p:cNvSpPr txBox="1"/>
          <p:nvPr/>
        </p:nvSpPr>
        <p:spPr>
          <a:xfrm>
            <a:off x="1403648" y="4788852"/>
            <a:ext cx="7200800" cy="954107"/>
          </a:xfrm>
          <a:prstGeom prst="rect">
            <a:avLst/>
          </a:prstGeom>
          <a:noFill/>
        </p:spPr>
        <p:txBody>
          <a:bodyPr wrap="square" rtlCol="0">
            <a:spAutoFit/>
          </a:bodyPr>
          <a:lstStyle/>
          <a:p>
            <a:pPr algn="just"/>
            <a:r>
              <a:rPr lang="pt-BR" sz="2800" dirty="0" smtClean="0">
                <a:latin typeface="Times New Roman" panose="02020603050405020304" pitchFamily="18" charset="0"/>
                <a:cs typeface="Times New Roman" panose="02020603050405020304" pitchFamily="18" charset="0"/>
              </a:rPr>
              <a:t>Também a </a:t>
            </a:r>
            <a:r>
              <a:rPr lang="pt-BR" sz="2800" b="1" dirty="0" smtClean="0">
                <a:latin typeface="Times New Roman" panose="02020603050405020304" pitchFamily="18" charset="0"/>
                <a:cs typeface="Times New Roman" panose="02020603050405020304" pitchFamily="18" charset="0"/>
              </a:rPr>
              <a:t>COMPRA DE VOTOS </a:t>
            </a:r>
            <a:r>
              <a:rPr lang="pt-BR" sz="2800" dirty="0" smtClean="0">
                <a:latin typeface="Times New Roman" panose="02020603050405020304" pitchFamily="18" charset="0"/>
                <a:cs typeface="Times New Roman" panose="02020603050405020304" pitchFamily="18" charset="0"/>
              </a:rPr>
              <a:t>é uma ameaça à democracia.</a:t>
            </a:r>
            <a:endParaRPr lang="pt-BR" sz="2800" dirty="0">
              <a:latin typeface="Times New Roman" panose="02020603050405020304" pitchFamily="18" charset="0"/>
              <a:cs typeface="Times New Roman" panose="02020603050405020304" pitchFamily="18" charset="0"/>
            </a:endParaRPr>
          </a:p>
        </p:txBody>
      </p:sp>
      <p:pic>
        <p:nvPicPr>
          <p:cNvPr id="5122" name="Picture 2" descr="C:\Users\USUARIO\Pictures\simpatia-para-ganhar-dinheiro-e14732548762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469905"/>
            <a:ext cx="4320480" cy="1319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4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35696" y="373887"/>
            <a:ext cx="3096344" cy="1384995"/>
          </a:xfrm>
          <a:prstGeom prst="rect">
            <a:avLst/>
          </a:prstGeom>
          <a:noFill/>
        </p:spPr>
        <p:txBody>
          <a:bodyPr wrap="square" rtlCol="0">
            <a:spAutoFit/>
          </a:bodyPr>
          <a:lstStyle/>
          <a:p>
            <a:r>
              <a:rPr lang="pt-BR" sz="4800" b="1" dirty="0" smtClean="0">
                <a:solidFill>
                  <a:schemeClr val="tx1">
                    <a:lumMod val="65000"/>
                    <a:lumOff val="35000"/>
                  </a:schemeClr>
                </a:solidFill>
                <a:latin typeface="Cambria" panose="02040503050406030204" pitchFamily="18" charset="0"/>
              </a:rPr>
              <a:t>PECADOS </a:t>
            </a:r>
          </a:p>
          <a:p>
            <a:r>
              <a:rPr lang="pt-BR" sz="3600" b="1" dirty="0" smtClean="0">
                <a:solidFill>
                  <a:schemeClr val="tx1">
                    <a:lumMod val="65000"/>
                    <a:lumOff val="35000"/>
                  </a:schemeClr>
                </a:solidFill>
                <a:latin typeface="Cambria" panose="02040503050406030204" pitchFamily="18" charset="0"/>
              </a:rPr>
              <a:t>CAPITAIS DO</a:t>
            </a:r>
            <a:endParaRPr lang="pt-BR" sz="3600" b="1" dirty="0">
              <a:solidFill>
                <a:schemeClr val="tx1">
                  <a:lumMod val="65000"/>
                  <a:lumOff val="35000"/>
                </a:schemeClr>
              </a:solidFill>
              <a:latin typeface="Cambria" panose="02040503050406030204" pitchFamily="18" charset="0"/>
            </a:endParaRPr>
          </a:p>
        </p:txBody>
      </p:sp>
      <p:sp>
        <p:nvSpPr>
          <p:cNvPr id="3" name="CaixaDeTexto 2"/>
          <p:cNvSpPr txBox="1"/>
          <p:nvPr/>
        </p:nvSpPr>
        <p:spPr>
          <a:xfrm>
            <a:off x="4644008" y="404664"/>
            <a:ext cx="3816424" cy="1323439"/>
          </a:xfrm>
          <a:prstGeom prst="rect">
            <a:avLst/>
          </a:prstGeom>
          <a:noFill/>
        </p:spPr>
        <p:txBody>
          <a:bodyPr wrap="square" rtlCol="0">
            <a:spAutoFit/>
          </a:bodyPr>
          <a:lstStyle/>
          <a:p>
            <a:r>
              <a:rPr lang="pt-BR" sz="8000" b="1" dirty="0" smtClean="0">
                <a:solidFill>
                  <a:srgbClr val="C00000"/>
                </a:solidFill>
                <a:latin typeface="BatangChe" panose="02030609000101010101" pitchFamily="49" charset="-127"/>
                <a:ea typeface="BatangChe" panose="02030609000101010101" pitchFamily="49" charset="-127"/>
              </a:rPr>
              <a:t>ELEITOR</a:t>
            </a:r>
            <a:endParaRPr lang="pt-BR" sz="8000" b="1" dirty="0">
              <a:solidFill>
                <a:srgbClr val="C00000"/>
              </a:solidFill>
              <a:latin typeface="BatangChe" panose="02030609000101010101" pitchFamily="49" charset="-127"/>
              <a:ea typeface="BatangChe" panose="02030609000101010101" pitchFamily="49" charset="-127"/>
            </a:endParaRPr>
          </a:p>
        </p:txBody>
      </p:sp>
      <p:sp>
        <p:nvSpPr>
          <p:cNvPr id="4" name="CaixaDeTexto 3"/>
          <p:cNvSpPr txBox="1"/>
          <p:nvPr/>
        </p:nvSpPr>
        <p:spPr>
          <a:xfrm>
            <a:off x="827584" y="135360"/>
            <a:ext cx="1152128" cy="1862048"/>
          </a:xfrm>
          <a:prstGeom prst="rect">
            <a:avLst/>
          </a:prstGeom>
          <a:noFill/>
        </p:spPr>
        <p:txBody>
          <a:bodyPr wrap="square" rtlCol="0">
            <a:spAutoFit/>
          </a:bodyPr>
          <a:lstStyle/>
          <a:p>
            <a:pPr algn="ctr"/>
            <a:r>
              <a:rPr lang="pt-BR" sz="11500" b="1" dirty="0" smtClean="0">
                <a:solidFill>
                  <a:srgbClr val="C00000"/>
                </a:solidFill>
                <a:latin typeface="Cambria" panose="02040503050406030204" pitchFamily="18" charset="0"/>
              </a:rPr>
              <a:t>7</a:t>
            </a:r>
            <a:endParaRPr lang="pt-BR" sz="11500" b="1" dirty="0">
              <a:solidFill>
                <a:srgbClr val="C00000"/>
              </a:solidFill>
              <a:latin typeface="Cambria" panose="02040503050406030204" pitchFamily="18" charset="0"/>
            </a:endParaRPr>
          </a:p>
        </p:txBody>
      </p:sp>
      <p:sp>
        <p:nvSpPr>
          <p:cNvPr id="5" name="Retângulo 4"/>
          <p:cNvSpPr/>
          <p:nvPr/>
        </p:nvSpPr>
        <p:spPr>
          <a:xfrm>
            <a:off x="755576" y="2132856"/>
            <a:ext cx="1800200" cy="12003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467544" y="2132856"/>
            <a:ext cx="2376264" cy="1200329"/>
          </a:xfrm>
          <a:prstGeom prst="rect">
            <a:avLst/>
          </a:prstGeom>
          <a:noFill/>
        </p:spPr>
        <p:txBody>
          <a:bodyPr wrap="square" rtlCol="0">
            <a:spAutoFit/>
          </a:bodyPr>
          <a:lstStyle/>
          <a:p>
            <a:pPr algn="ctr"/>
            <a:r>
              <a:rPr lang="pt-BR" b="1" dirty="0" smtClean="0">
                <a:solidFill>
                  <a:srgbClr val="FF0000"/>
                </a:solidFill>
                <a:latin typeface="Cambria" panose="02040503050406030204" pitchFamily="18" charset="0"/>
              </a:rPr>
              <a:t>1. NÃO VOTAR</a:t>
            </a:r>
          </a:p>
          <a:p>
            <a:pPr algn="ctr"/>
            <a:r>
              <a:rPr lang="pt-BR" dirty="0" smtClean="0">
                <a:latin typeface="Cambria" panose="02040503050406030204" pitchFamily="18" charset="0"/>
                <a:cs typeface="Times New Roman" panose="02020603050405020304" pitchFamily="18" charset="0"/>
              </a:rPr>
              <a:t>Sua ausência enfraquece a democracia.</a:t>
            </a:r>
            <a:endParaRPr lang="pt-BR" dirty="0">
              <a:latin typeface="Cambria" panose="02040503050406030204" pitchFamily="18" charset="0"/>
              <a:cs typeface="Times New Roman" panose="02020603050405020304" pitchFamily="18" charset="0"/>
            </a:endParaRPr>
          </a:p>
        </p:txBody>
      </p:sp>
      <p:sp>
        <p:nvSpPr>
          <p:cNvPr id="7" name="Retângulo 6"/>
          <p:cNvSpPr/>
          <p:nvPr/>
        </p:nvSpPr>
        <p:spPr>
          <a:xfrm>
            <a:off x="3154855" y="2326991"/>
            <a:ext cx="2304256" cy="1798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3160523" y="2348880"/>
            <a:ext cx="2298588" cy="1754326"/>
          </a:xfrm>
          <a:prstGeom prst="rect">
            <a:avLst/>
          </a:prstGeom>
          <a:noFill/>
        </p:spPr>
        <p:txBody>
          <a:bodyPr wrap="square" rtlCol="0">
            <a:spAutoFit/>
          </a:bodyPr>
          <a:lstStyle/>
          <a:p>
            <a:pPr algn="ctr"/>
            <a:r>
              <a:rPr lang="pt-BR" b="1" dirty="0">
                <a:solidFill>
                  <a:srgbClr val="FF0000"/>
                </a:solidFill>
                <a:latin typeface="Cambria" panose="02040503050406030204" pitchFamily="18" charset="0"/>
                <a:cs typeface="Times New Roman" panose="02020603050405020304" pitchFamily="18" charset="0"/>
              </a:rPr>
              <a:t>2</a:t>
            </a:r>
            <a:r>
              <a:rPr lang="pt-BR" b="1" dirty="0" smtClean="0">
                <a:solidFill>
                  <a:srgbClr val="FF0000"/>
                </a:solidFill>
                <a:latin typeface="Cambria" panose="02040503050406030204" pitchFamily="18" charset="0"/>
                <a:cs typeface="Times New Roman" panose="02020603050405020304" pitchFamily="18" charset="0"/>
              </a:rPr>
              <a:t>. VENDER OU TROCAR O VOTO</a:t>
            </a:r>
          </a:p>
          <a:p>
            <a:pPr algn="ctr"/>
            <a:r>
              <a:rPr lang="pt-BR" dirty="0" smtClean="0">
                <a:latin typeface="Cambria" panose="02040503050406030204" pitchFamily="18" charset="0"/>
                <a:cs typeface="Times New Roman" panose="02020603050405020304" pitchFamily="18" charset="0"/>
              </a:rPr>
              <a:t>É um crime eleitoral. Pena de 4 anos de detenção para o eleitor.</a:t>
            </a:r>
            <a:endParaRPr lang="pt-BR" dirty="0">
              <a:latin typeface="Cambria" panose="02040503050406030204" pitchFamily="18" charset="0"/>
              <a:cs typeface="Times New Roman" panose="02020603050405020304" pitchFamily="18" charset="0"/>
            </a:endParaRPr>
          </a:p>
        </p:txBody>
      </p:sp>
      <p:sp>
        <p:nvSpPr>
          <p:cNvPr id="9" name="Retângulo 8"/>
          <p:cNvSpPr/>
          <p:nvPr/>
        </p:nvSpPr>
        <p:spPr>
          <a:xfrm>
            <a:off x="5793740" y="2803035"/>
            <a:ext cx="2952328" cy="14942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5796136" y="2819960"/>
            <a:ext cx="2949931" cy="1477328"/>
          </a:xfrm>
          <a:prstGeom prst="rect">
            <a:avLst/>
          </a:prstGeom>
          <a:noFill/>
        </p:spPr>
        <p:txBody>
          <a:bodyPr wrap="square" rtlCol="0">
            <a:spAutoFit/>
          </a:bodyPr>
          <a:lstStyle/>
          <a:p>
            <a:pPr algn="ctr"/>
            <a:r>
              <a:rPr lang="pt-BR" b="1" dirty="0" smtClean="0">
                <a:solidFill>
                  <a:srgbClr val="FF0000"/>
                </a:solidFill>
                <a:latin typeface="Cambria" panose="02040503050406030204" pitchFamily="18" charset="0"/>
                <a:cs typeface="Times New Roman" panose="02020603050405020304" pitchFamily="18" charset="0"/>
              </a:rPr>
              <a:t>3. NÃO TER CONVICÇÃO</a:t>
            </a:r>
          </a:p>
          <a:p>
            <a:pPr algn="ctr"/>
            <a:r>
              <a:rPr lang="pt-BR" dirty="0" smtClean="0">
                <a:latin typeface="Cambria" panose="02040503050406030204" pitchFamily="18" charset="0"/>
                <a:cs typeface="Times New Roman" panose="02020603050405020304" pitchFamily="18" charset="0"/>
              </a:rPr>
              <a:t>Não mude de opinião por influência da mídia ou amigos. Cuidado com as notícias falsas na internet</a:t>
            </a:r>
            <a:endParaRPr lang="pt-BR" dirty="0">
              <a:latin typeface="Cambria" panose="02040503050406030204" pitchFamily="18" charset="0"/>
              <a:cs typeface="Times New Roman" panose="02020603050405020304" pitchFamily="18" charset="0"/>
            </a:endParaRPr>
          </a:p>
        </p:txBody>
      </p:sp>
      <p:sp>
        <p:nvSpPr>
          <p:cNvPr id="11" name="Retângulo 10"/>
          <p:cNvSpPr/>
          <p:nvPr/>
        </p:nvSpPr>
        <p:spPr>
          <a:xfrm>
            <a:off x="539552" y="3797424"/>
            <a:ext cx="2304256" cy="9997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545220" y="3819313"/>
            <a:ext cx="2298588" cy="923330"/>
          </a:xfrm>
          <a:prstGeom prst="rect">
            <a:avLst/>
          </a:prstGeom>
          <a:noFill/>
        </p:spPr>
        <p:txBody>
          <a:bodyPr wrap="square" rtlCol="0">
            <a:spAutoFit/>
          </a:bodyPr>
          <a:lstStyle/>
          <a:p>
            <a:pPr algn="ctr"/>
            <a:r>
              <a:rPr lang="pt-BR" b="1" dirty="0" smtClean="0">
                <a:solidFill>
                  <a:srgbClr val="FF0000"/>
                </a:solidFill>
                <a:latin typeface="Cambria" panose="02040503050406030204" pitchFamily="18" charset="0"/>
                <a:cs typeface="Times New Roman" panose="02020603050405020304" pitchFamily="18" charset="0"/>
              </a:rPr>
              <a:t>4. NÃO CONHECER</a:t>
            </a:r>
          </a:p>
          <a:p>
            <a:pPr algn="ctr"/>
            <a:r>
              <a:rPr lang="pt-BR" dirty="0">
                <a:latin typeface="Cambria" panose="02040503050406030204" pitchFamily="18" charset="0"/>
                <a:cs typeface="Times New Roman" panose="02020603050405020304" pitchFamily="18" charset="0"/>
              </a:rPr>
              <a:t>o</a:t>
            </a:r>
            <a:r>
              <a:rPr lang="pt-BR" dirty="0" smtClean="0">
                <a:latin typeface="Cambria" panose="02040503050406030204" pitchFamily="18" charset="0"/>
                <a:cs typeface="Times New Roman" panose="02020603050405020304" pitchFamily="18" charset="0"/>
              </a:rPr>
              <a:t> político, o partido e a coligação.</a:t>
            </a:r>
            <a:endParaRPr lang="pt-BR" dirty="0">
              <a:latin typeface="Cambria" panose="02040503050406030204" pitchFamily="18" charset="0"/>
              <a:cs typeface="Times New Roman" panose="02020603050405020304" pitchFamily="18" charset="0"/>
            </a:endParaRPr>
          </a:p>
        </p:txBody>
      </p:sp>
      <p:sp>
        <p:nvSpPr>
          <p:cNvPr id="13" name="Retângulo 12"/>
          <p:cNvSpPr/>
          <p:nvPr/>
        </p:nvSpPr>
        <p:spPr>
          <a:xfrm>
            <a:off x="3126172" y="4793290"/>
            <a:ext cx="2304256" cy="12657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131840" y="4825992"/>
            <a:ext cx="2298588" cy="1200329"/>
          </a:xfrm>
          <a:prstGeom prst="rect">
            <a:avLst/>
          </a:prstGeom>
          <a:noFill/>
        </p:spPr>
        <p:txBody>
          <a:bodyPr wrap="square" rtlCol="0">
            <a:spAutoFit/>
          </a:bodyPr>
          <a:lstStyle/>
          <a:p>
            <a:pPr algn="ctr"/>
            <a:r>
              <a:rPr lang="pt-BR" b="1" dirty="0">
                <a:solidFill>
                  <a:srgbClr val="FF0000"/>
                </a:solidFill>
                <a:latin typeface="Cambria" panose="02040503050406030204" pitchFamily="18" charset="0"/>
                <a:cs typeface="Times New Roman" panose="02020603050405020304" pitchFamily="18" charset="0"/>
              </a:rPr>
              <a:t>5</a:t>
            </a:r>
            <a:r>
              <a:rPr lang="pt-BR" b="1" dirty="0" smtClean="0">
                <a:solidFill>
                  <a:srgbClr val="FF0000"/>
                </a:solidFill>
                <a:latin typeface="Cambria" panose="02040503050406030204" pitchFamily="18" charset="0"/>
                <a:cs typeface="Times New Roman" panose="02020603050405020304" pitchFamily="18" charset="0"/>
              </a:rPr>
              <a:t>. DEIXAR-SE INFLUENCIAR</a:t>
            </a:r>
          </a:p>
          <a:p>
            <a:pPr algn="ctr"/>
            <a:r>
              <a:rPr lang="pt-BR" dirty="0">
                <a:latin typeface="Cambria" panose="02040503050406030204" pitchFamily="18" charset="0"/>
                <a:cs typeface="Times New Roman" panose="02020603050405020304" pitchFamily="18" charset="0"/>
              </a:rPr>
              <a:t>p</a:t>
            </a:r>
            <a:r>
              <a:rPr lang="pt-BR" dirty="0" smtClean="0">
                <a:latin typeface="Cambria" panose="02040503050406030204" pitchFamily="18" charset="0"/>
                <a:cs typeface="Times New Roman" panose="02020603050405020304" pitchFamily="18" charset="0"/>
              </a:rPr>
              <a:t>elas </a:t>
            </a:r>
            <a:r>
              <a:rPr lang="pt-BR" dirty="0" smtClean="0">
                <a:latin typeface="Cambria" panose="02040503050406030204" pitchFamily="18" charset="0"/>
                <a:cs typeface="Times New Roman" panose="02020603050405020304" pitchFamily="18" charset="0"/>
              </a:rPr>
              <a:t>pesquisas de intenção de votos.</a:t>
            </a:r>
            <a:endParaRPr lang="pt-BR" dirty="0">
              <a:latin typeface="Cambria" panose="02040503050406030204" pitchFamily="18" charset="0"/>
              <a:cs typeface="Times New Roman" panose="02020603050405020304" pitchFamily="18" charset="0"/>
            </a:endParaRPr>
          </a:p>
        </p:txBody>
      </p:sp>
      <p:sp>
        <p:nvSpPr>
          <p:cNvPr id="15" name="Retângulo 14"/>
          <p:cNvSpPr/>
          <p:nvPr/>
        </p:nvSpPr>
        <p:spPr>
          <a:xfrm>
            <a:off x="5972744" y="5308883"/>
            <a:ext cx="2481371" cy="1277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5972744" y="5331591"/>
            <a:ext cx="2478537" cy="1200329"/>
          </a:xfrm>
          <a:prstGeom prst="rect">
            <a:avLst/>
          </a:prstGeom>
          <a:noFill/>
        </p:spPr>
        <p:txBody>
          <a:bodyPr wrap="square" rtlCol="0">
            <a:spAutoFit/>
          </a:bodyPr>
          <a:lstStyle/>
          <a:p>
            <a:pPr algn="ctr"/>
            <a:r>
              <a:rPr lang="pt-BR" b="1" dirty="0" smtClean="0">
                <a:solidFill>
                  <a:srgbClr val="FF0000"/>
                </a:solidFill>
                <a:latin typeface="Cambria" panose="02040503050406030204" pitchFamily="18" charset="0"/>
                <a:cs typeface="Times New Roman" panose="02020603050405020304" pitchFamily="18" charset="0"/>
              </a:rPr>
              <a:t>6. NÃO RESPEITAR A OPNIÃO DO OUTRO</a:t>
            </a:r>
          </a:p>
          <a:p>
            <a:pPr algn="ctr"/>
            <a:r>
              <a:rPr lang="pt-BR" dirty="0" smtClean="0">
                <a:latin typeface="Cambria" panose="02040503050406030204" pitchFamily="18" charset="0"/>
                <a:cs typeface="Times New Roman" panose="02020603050405020304" pitchFamily="18" charset="0"/>
              </a:rPr>
              <a:t>Considerar inimigo quem pensa diferente</a:t>
            </a:r>
            <a:endParaRPr lang="pt-BR" dirty="0">
              <a:latin typeface="Cambria" panose="02040503050406030204" pitchFamily="18" charset="0"/>
              <a:cs typeface="Times New Roman" panose="02020603050405020304" pitchFamily="18" charset="0"/>
            </a:endParaRPr>
          </a:p>
        </p:txBody>
      </p:sp>
      <p:sp>
        <p:nvSpPr>
          <p:cNvPr id="17" name="Retângulo 16"/>
          <p:cNvSpPr/>
          <p:nvPr/>
        </p:nvSpPr>
        <p:spPr>
          <a:xfrm>
            <a:off x="395536" y="5193092"/>
            <a:ext cx="2448272" cy="14762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395537" y="5193092"/>
            <a:ext cx="2448271" cy="1477328"/>
          </a:xfrm>
          <a:prstGeom prst="rect">
            <a:avLst/>
          </a:prstGeom>
          <a:noFill/>
        </p:spPr>
        <p:txBody>
          <a:bodyPr wrap="square" rtlCol="0">
            <a:spAutoFit/>
          </a:bodyPr>
          <a:lstStyle/>
          <a:p>
            <a:pPr algn="ctr"/>
            <a:r>
              <a:rPr lang="pt-BR" b="1" dirty="0" smtClean="0">
                <a:solidFill>
                  <a:srgbClr val="FF0000"/>
                </a:solidFill>
                <a:latin typeface="Cambria" panose="02040503050406030204" pitchFamily="18" charset="0"/>
                <a:cs typeface="Times New Roman" panose="02020603050405020304" pitchFamily="18" charset="0"/>
              </a:rPr>
              <a:t>7. </a:t>
            </a:r>
            <a:r>
              <a:rPr lang="pt-BR" b="1" dirty="0" smtClean="0">
                <a:solidFill>
                  <a:srgbClr val="FF0000"/>
                </a:solidFill>
                <a:latin typeface="Cambria" panose="02040503050406030204" pitchFamily="18" charset="0"/>
                <a:cs typeface="Times New Roman" panose="02020603050405020304" pitchFamily="18" charset="0"/>
              </a:rPr>
              <a:t>DEIXAR DE </a:t>
            </a:r>
            <a:r>
              <a:rPr lang="pt-BR" b="1" dirty="0" smtClean="0">
                <a:solidFill>
                  <a:srgbClr val="FF0000"/>
                </a:solidFill>
                <a:latin typeface="Cambria" panose="02040503050406030204" pitchFamily="18" charset="0"/>
                <a:cs typeface="Times New Roman" panose="02020603050405020304" pitchFamily="18" charset="0"/>
              </a:rPr>
              <a:t>ACOMPANHAR</a:t>
            </a:r>
          </a:p>
          <a:p>
            <a:pPr algn="ctr"/>
            <a:r>
              <a:rPr lang="pt-BR" dirty="0">
                <a:latin typeface="Cambria" panose="02040503050406030204" pitchFamily="18" charset="0"/>
                <a:cs typeface="Times New Roman" panose="02020603050405020304" pitchFamily="18" charset="0"/>
              </a:rPr>
              <a:t>c</a:t>
            </a:r>
            <a:r>
              <a:rPr lang="pt-BR" dirty="0" smtClean="0">
                <a:latin typeface="Cambria" panose="02040503050406030204" pitchFamily="18" charset="0"/>
                <a:cs typeface="Times New Roman" panose="02020603050405020304" pitchFamily="18" charset="0"/>
              </a:rPr>
              <a:t>ontrolar </a:t>
            </a:r>
            <a:r>
              <a:rPr lang="pt-BR" dirty="0" smtClean="0">
                <a:latin typeface="Cambria" panose="02040503050406030204" pitchFamily="18" charset="0"/>
                <a:cs typeface="Times New Roman" panose="02020603050405020304" pitchFamily="18" charset="0"/>
              </a:rPr>
              <a:t>e fiscalizar o exercício do cargo do candidato eleito</a:t>
            </a:r>
            <a:endParaRPr lang="pt-BR"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27932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USUARIO\Pictures\Imagens\Outras\LEI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04864"/>
            <a:ext cx="3515467"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251520" y="1473439"/>
            <a:ext cx="8856984" cy="1831271"/>
          </a:xfrm>
          <a:prstGeom prst="rect">
            <a:avLst/>
          </a:prstGeom>
          <a:noFill/>
        </p:spPr>
        <p:txBody>
          <a:bodyPr wrap="square" rtlCol="0">
            <a:spAutoFit/>
          </a:bodyPr>
          <a:lstStyle/>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Assume a política como serviço ao bem comum;</a:t>
            </a:r>
          </a:p>
          <a:p>
            <a:pPr marL="342900" indent="-342900" algn="just">
              <a:buFont typeface="Arial" panose="020B0604020202020204" pitchFamily="34" charset="0"/>
              <a:buChar char="•"/>
            </a:pPr>
            <a:endParaRPr lang="pt-BR" sz="1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Vive a política como diálogo e não como confronto;</a:t>
            </a:r>
          </a:p>
          <a:p>
            <a:pPr marL="342900" indent="-342900" algn="just">
              <a:buFont typeface="Arial" panose="020B0604020202020204" pitchFamily="34" charset="0"/>
              <a:buChar char="•"/>
            </a:pPr>
            <a:endParaRPr lang="pt-BR" sz="9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Possui uma proposta política coerente;</a:t>
            </a:r>
          </a:p>
          <a:p>
            <a:pPr marL="342900" indent="-342900" algn="just">
              <a:buFont typeface="Arial" panose="020B0604020202020204" pitchFamily="34" charset="0"/>
              <a:buChar char="•"/>
            </a:pPr>
            <a:endParaRPr lang="pt-BR" sz="10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Tem </a:t>
            </a:r>
            <a:r>
              <a:rPr lang="pt-BR" sz="2000" b="1" dirty="0">
                <a:latin typeface="Times New Roman" panose="02020603050405020304" pitchFamily="18" charset="0"/>
                <a:cs typeface="Times New Roman" panose="02020603050405020304" pitchFamily="18" charset="0"/>
              </a:rPr>
              <a:t>conduta ética, respeita e aplica a Constituição</a:t>
            </a:r>
            <a:r>
              <a:rPr lang="pt-BR" sz="2000" b="1" dirty="0" smtClean="0">
                <a:latin typeface="Times New Roman" panose="02020603050405020304" pitchFamily="18" charset="0"/>
                <a:cs typeface="Times New Roman" panose="02020603050405020304" pitchFamily="18" charset="0"/>
              </a:rPr>
              <a:t>;</a:t>
            </a:r>
            <a:endParaRPr lang="pt-BR" sz="2000" b="1" dirty="0">
              <a:latin typeface="Times New Roman" panose="02020603050405020304" pitchFamily="18" charset="0"/>
              <a:cs typeface="Times New Roman" panose="02020603050405020304" pitchFamily="18" charset="0"/>
            </a:endParaRPr>
          </a:p>
        </p:txBody>
      </p:sp>
      <p:sp>
        <p:nvSpPr>
          <p:cNvPr id="8" name="CaixaDeTexto 7"/>
          <p:cNvSpPr txBox="1"/>
          <p:nvPr/>
        </p:nvSpPr>
        <p:spPr>
          <a:xfrm>
            <a:off x="8598" y="476672"/>
            <a:ext cx="9144000" cy="646331"/>
          </a:xfrm>
          <a:prstGeom prst="rect">
            <a:avLst/>
          </a:prstGeom>
          <a:noFill/>
        </p:spPr>
        <p:txBody>
          <a:bodyPr wrap="square" rtlCol="0">
            <a:spAutoFit/>
          </a:bodyPr>
          <a:lstStyle/>
          <a:p>
            <a:pPr algn="ctr"/>
            <a:r>
              <a:rPr lang="pt-BR" sz="3600" b="1" dirty="0" smtClean="0">
                <a:latin typeface="Cambria" panose="02040503050406030204" pitchFamily="18" charset="0"/>
                <a:cs typeface="Times New Roman" panose="02020603050405020304" pitchFamily="18" charset="0"/>
              </a:rPr>
              <a:t>O BOM POLÍTICO...</a:t>
            </a:r>
            <a:endParaRPr lang="pt-BR" sz="3600" b="1" i="1" dirty="0">
              <a:latin typeface="Cambria" panose="02040503050406030204" pitchFamily="18" charset="0"/>
              <a:cs typeface="Times New Roman" panose="02020603050405020304" pitchFamily="18" charset="0"/>
            </a:endParaRPr>
          </a:p>
        </p:txBody>
      </p:sp>
      <p:sp>
        <p:nvSpPr>
          <p:cNvPr id="9" name="CaixaDeTexto 8"/>
          <p:cNvSpPr txBox="1"/>
          <p:nvPr/>
        </p:nvSpPr>
        <p:spPr>
          <a:xfrm>
            <a:off x="251520" y="3068960"/>
            <a:ext cx="5616624" cy="3016210"/>
          </a:xfrm>
          <a:prstGeom prst="rect">
            <a:avLst/>
          </a:prstGeom>
          <a:noFill/>
        </p:spPr>
        <p:txBody>
          <a:bodyPr wrap="square" rtlCol="0">
            <a:spAutoFit/>
          </a:bodyPr>
          <a:lstStyle/>
          <a:p>
            <a:pPr marL="342900" indent="-342900" algn="just">
              <a:buFont typeface="Arial" panose="020B0604020202020204" pitchFamily="34" charset="0"/>
              <a:buChar char="•"/>
            </a:pPr>
            <a:endParaRPr lang="pt-BR" sz="1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Defende a democracia, pois ditadores e totalitaristas causam males à humanidade;</a:t>
            </a:r>
          </a:p>
          <a:p>
            <a:pPr marL="342900" indent="-342900" algn="just">
              <a:buFont typeface="Arial" panose="020B0604020202020204" pitchFamily="34" charset="0"/>
              <a:buChar char="•"/>
            </a:pPr>
            <a:endParaRPr lang="pt-BR" sz="1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Tem coração e mente abertos a todos;</a:t>
            </a:r>
          </a:p>
          <a:p>
            <a:pPr marL="342900" indent="-342900" algn="just">
              <a:buFont typeface="Arial" panose="020B0604020202020204" pitchFamily="34" charset="0"/>
              <a:buChar char="•"/>
            </a:pPr>
            <a:endParaRPr lang="pt-BR" sz="1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Promove a justiça social e os direitos humanos;</a:t>
            </a:r>
          </a:p>
          <a:p>
            <a:pPr marL="342900" indent="-342900" algn="just">
              <a:buFont typeface="Arial" panose="020B0604020202020204" pitchFamily="34" charset="0"/>
              <a:buChar char="•"/>
            </a:pPr>
            <a:endParaRPr lang="pt-BR" sz="1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É humano e popular, sem ser populista;</a:t>
            </a:r>
          </a:p>
          <a:p>
            <a:pPr marL="342900" indent="-342900" algn="just">
              <a:buFont typeface="Arial" panose="020B0604020202020204" pitchFamily="34" charset="0"/>
              <a:buChar char="•"/>
            </a:pPr>
            <a:endParaRPr lang="pt-BR" sz="1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t-BR" sz="2000" b="1" dirty="0" smtClean="0">
                <a:latin typeface="Times New Roman" panose="02020603050405020304" pitchFamily="18" charset="0"/>
                <a:cs typeface="Times New Roman" panose="02020603050405020304" pitchFamily="18" charset="0"/>
              </a:rPr>
              <a:t>Tem sensibilidade ecológica, é inovador, empreendedor e administrador.</a:t>
            </a:r>
          </a:p>
        </p:txBody>
      </p:sp>
    </p:spTree>
    <p:extLst>
      <p:ext uri="{BB962C8B-B14F-4D97-AF65-F5344CB8AC3E}">
        <p14:creationId xmlns:p14="http://schemas.microsoft.com/office/powerpoint/2010/main" val="16305390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763688" y="1739687"/>
            <a:ext cx="394921" cy="365268"/>
          </a:xfrm>
          <a:prstGeom prst="ellipse">
            <a:avLst/>
          </a:prstGeom>
          <a:solidFill>
            <a:srgbClr val="BD92DE"/>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3" name="Retângulo 2"/>
          <p:cNvSpPr/>
          <p:nvPr/>
        </p:nvSpPr>
        <p:spPr>
          <a:xfrm>
            <a:off x="0" y="0"/>
            <a:ext cx="9144000" cy="1258644"/>
          </a:xfrm>
          <a:prstGeom prst="rect">
            <a:avLst/>
          </a:prstGeom>
          <a:solidFill>
            <a:srgbClr val="B381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1138773"/>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4 </a:t>
            </a:r>
          </a:p>
          <a:p>
            <a:pPr algn="ctr"/>
            <a:r>
              <a:rPr lang="pt-BR" sz="3200" b="1" dirty="0" smtClean="0">
                <a:solidFill>
                  <a:schemeClr val="bg1"/>
                </a:solidFill>
                <a:latin typeface="Cambria" panose="02040503050406030204" pitchFamily="18" charset="0"/>
              </a:rPr>
              <a:t>CORRESPONSABILIDADE  PELO  BRASIL</a:t>
            </a:r>
            <a:endParaRPr lang="pt-BR" sz="3600" b="1" dirty="0">
              <a:solidFill>
                <a:schemeClr val="bg1"/>
              </a:solidFill>
              <a:latin typeface="Cambria" panose="02040503050406030204" pitchFamily="18" charset="0"/>
            </a:endParaRPr>
          </a:p>
        </p:txBody>
      </p:sp>
      <p:sp>
        <p:nvSpPr>
          <p:cNvPr id="5" name="Elipse 4"/>
          <p:cNvSpPr/>
          <p:nvPr/>
        </p:nvSpPr>
        <p:spPr>
          <a:xfrm>
            <a:off x="6660232" y="1739689"/>
            <a:ext cx="394921" cy="365268"/>
          </a:xfrm>
          <a:prstGeom prst="ellipse">
            <a:avLst/>
          </a:prstGeom>
          <a:solidFill>
            <a:srgbClr val="BD92DE"/>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6" name="CaixaDeTexto 5"/>
          <p:cNvSpPr txBox="1"/>
          <p:nvPr/>
        </p:nvSpPr>
        <p:spPr>
          <a:xfrm flipH="1">
            <a:off x="1870576" y="1629934"/>
            <a:ext cx="5077686" cy="584775"/>
          </a:xfrm>
          <a:prstGeom prst="rect">
            <a:avLst/>
          </a:prstGeom>
          <a:noFill/>
        </p:spPr>
        <p:txBody>
          <a:bodyPr wrap="square" rtlCol="0">
            <a:spAutoFit/>
          </a:bodyPr>
          <a:lstStyle/>
          <a:p>
            <a:pPr algn="ctr"/>
            <a:r>
              <a:rPr lang="pt-BR" sz="3200" b="1" i="1" dirty="0" smtClean="0">
                <a:solidFill>
                  <a:srgbClr val="7030A0"/>
                </a:solidFill>
                <a:latin typeface="Comic Sans MS" panose="030F0702030302020204" pitchFamily="66" charset="0"/>
              </a:rPr>
              <a:t>Depois das Eleições</a:t>
            </a:r>
          </a:p>
        </p:txBody>
      </p:sp>
      <p:pic>
        <p:nvPicPr>
          <p:cNvPr id="14338" name="Picture 2" descr="C:\Users\USUARIO\Pictures\Imagens\Comunicação\comunicaçã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841" y="4293096"/>
            <a:ext cx="5334000" cy="2266950"/>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p:cNvSpPr/>
          <p:nvPr/>
        </p:nvSpPr>
        <p:spPr>
          <a:xfrm>
            <a:off x="4597379" y="4567159"/>
            <a:ext cx="338255"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969259" y="6165304"/>
            <a:ext cx="2880320" cy="523220"/>
          </a:xfrm>
          <a:prstGeom prst="rect">
            <a:avLst/>
          </a:prstGeom>
          <a:noFill/>
        </p:spPr>
        <p:txBody>
          <a:bodyPr wrap="square" rtlCol="0">
            <a:spAutoFit/>
          </a:bodyPr>
          <a:lstStyle/>
          <a:p>
            <a:pPr algn="ctr"/>
            <a:r>
              <a:rPr lang="pt-BR" sz="2800" b="1" dirty="0" smtClean="0">
                <a:solidFill>
                  <a:srgbClr val="C00000"/>
                </a:solidFill>
                <a:latin typeface="Cambria" panose="02040503050406030204" pitchFamily="18" charset="0"/>
              </a:rPr>
              <a:t>POLÍTICA</a:t>
            </a:r>
            <a:endParaRPr lang="pt-BR" b="1" dirty="0">
              <a:solidFill>
                <a:srgbClr val="C00000"/>
              </a:solidFill>
              <a:latin typeface="Cambria" panose="02040503050406030204" pitchFamily="18" charset="0"/>
            </a:endParaRPr>
          </a:p>
        </p:txBody>
      </p:sp>
      <p:sp>
        <p:nvSpPr>
          <p:cNvPr id="9" name="CaixaDeTexto 8"/>
          <p:cNvSpPr txBox="1"/>
          <p:nvPr/>
        </p:nvSpPr>
        <p:spPr>
          <a:xfrm>
            <a:off x="323528" y="2527235"/>
            <a:ext cx="8496944" cy="1384995"/>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O Ano Nacional do Laicato desafia os fieis leigos a não ficarem indiferentes ao universo da política </a:t>
            </a:r>
          </a:p>
          <a:p>
            <a:pPr algn="ctr"/>
            <a:r>
              <a:rPr lang="pt-BR" sz="2800" b="1" dirty="0" smtClean="0">
                <a:latin typeface="Times New Roman" panose="02020603050405020304" pitchFamily="18" charset="0"/>
                <a:cs typeface="Times New Roman" panose="02020603050405020304" pitchFamily="18" charset="0"/>
              </a:rPr>
              <a:t>(cf. Doc. 105 CNBB).</a:t>
            </a:r>
            <a:endParaRPr lang="pt-B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6507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7595" y="355397"/>
            <a:ext cx="8496944" cy="6124754"/>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Para isso, é necessário:</a:t>
            </a:r>
          </a:p>
          <a:p>
            <a:pPr algn="ctr"/>
            <a:endParaRPr lang="pt-BR" sz="28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pt-BR" sz="2400" b="1" dirty="0" smtClean="0">
                <a:latin typeface="Times New Roman" panose="02020603050405020304" pitchFamily="18" charset="0"/>
                <a:cs typeface="Times New Roman" panose="02020603050405020304" pitchFamily="18" charset="0"/>
              </a:rPr>
              <a:t>ESTIMULAR </a:t>
            </a:r>
            <a:r>
              <a:rPr lang="pt-BR" sz="2400" dirty="0" smtClean="0">
                <a:latin typeface="Times New Roman" panose="02020603050405020304" pitchFamily="18" charset="0"/>
                <a:cs typeface="Times New Roman" panose="02020603050405020304" pitchFamily="18" charset="0"/>
              </a:rPr>
              <a:t>a participação dos cristãos leigos e leigas na política.</a:t>
            </a:r>
          </a:p>
          <a:p>
            <a:pPr marL="457200" indent="-457200" algn="just">
              <a:buFont typeface="Arial" panose="020B0604020202020204" pitchFamily="34" charset="0"/>
              <a:buChar char="•"/>
            </a:pPr>
            <a:r>
              <a:rPr lang="pt-BR" sz="2400" b="1" dirty="0" smtClean="0">
                <a:latin typeface="Times New Roman" panose="02020603050405020304" pitchFamily="18" charset="0"/>
                <a:cs typeface="Times New Roman" panose="02020603050405020304" pitchFamily="18" charset="0"/>
              </a:rPr>
              <a:t>IMPULSIONAR</a:t>
            </a:r>
            <a:r>
              <a:rPr lang="pt-BR" sz="2400" dirty="0" smtClean="0">
                <a:latin typeface="Times New Roman" panose="02020603050405020304" pitchFamily="18" charset="0"/>
                <a:cs typeface="Times New Roman" panose="02020603050405020304" pitchFamily="18" charset="0"/>
              </a:rPr>
              <a:t> os cristãos a construir mecanismos de participação popular.</a:t>
            </a:r>
          </a:p>
          <a:p>
            <a:pPr marL="457200" indent="-457200" algn="just">
              <a:buFont typeface="Arial" panose="020B0604020202020204" pitchFamily="34" charset="0"/>
              <a:buChar char="•"/>
            </a:pPr>
            <a:r>
              <a:rPr lang="pt-BR" sz="2400" b="1" dirty="0" smtClean="0">
                <a:latin typeface="Times New Roman" panose="02020603050405020304" pitchFamily="18" charset="0"/>
                <a:cs typeface="Times New Roman" panose="02020603050405020304" pitchFamily="18" charset="0"/>
              </a:rPr>
              <a:t>INCENTIVAR </a:t>
            </a:r>
            <a:r>
              <a:rPr lang="pt-BR" sz="2400" dirty="0" smtClean="0">
                <a:latin typeface="Times New Roman" panose="02020603050405020304" pitchFamily="18" charset="0"/>
                <a:cs typeface="Times New Roman" panose="02020603050405020304" pitchFamily="18" charset="0"/>
              </a:rPr>
              <a:t>e preparar os cristãos leigos e leigas a participar de partidos políticos e serem candidatos para o Executivo e o Legislativo.</a:t>
            </a:r>
          </a:p>
          <a:p>
            <a:pPr marL="457200" indent="-457200" algn="just">
              <a:buFont typeface="Arial" panose="020B0604020202020204" pitchFamily="34" charset="0"/>
              <a:buChar char="•"/>
            </a:pPr>
            <a:r>
              <a:rPr lang="pt-BR" sz="2400" b="1" dirty="0" smtClean="0">
                <a:latin typeface="Times New Roman" panose="02020603050405020304" pitchFamily="18" charset="0"/>
                <a:cs typeface="Times New Roman" panose="02020603050405020304" pitchFamily="18" charset="0"/>
              </a:rPr>
              <a:t>MOSTRAR</a:t>
            </a:r>
            <a:r>
              <a:rPr lang="pt-BR" sz="2400" dirty="0" smtClean="0">
                <a:latin typeface="Times New Roman" panose="02020603050405020304" pitchFamily="18" charset="0"/>
                <a:cs typeface="Times New Roman" panose="02020603050405020304" pitchFamily="18" charset="0"/>
              </a:rPr>
              <a:t> aos membros das comunidades e à população em geral, que há várias maneiras de tomar parte na política: nos Conselhos Paritários de Políticas Públicas, nos movimentos sociais, nos conselhos de escola e também em eventuais coletas de assinatura.</a:t>
            </a:r>
          </a:p>
          <a:p>
            <a:pPr marL="457200" indent="-457200" algn="just">
              <a:buFont typeface="Arial" panose="020B0604020202020204" pitchFamily="34" charset="0"/>
              <a:buChar char="•"/>
            </a:pPr>
            <a:r>
              <a:rPr lang="pt-BR" sz="2400" b="1" dirty="0" smtClean="0">
                <a:latin typeface="Times New Roman" panose="02020603050405020304" pitchFamily="18" charset="0"/>
                <a:cs typeface="Times New Roman" panose="02020603050405020304" pitchFamily="18" charset="0"/>
              </a:rPr>
              <a:t>ANIMAR</a:t>
            </a:r>
            <a:r>
              <a:rPr lang="pt-BR" sz="2400" dirty="0" smtClean="0">
                <a:latin typeface="Times New Roman" panose="02020603050405020304" pitchFamily="18" charset="0"/>
                <a:cs typeface="Times New Roman" panose="02020603050405020304" pitchFamily="18" charset="0"/>
              </a:rPr>
              <a:t> e incentivar a criação de Escolas de Fé e Política nas dioceses e Regionais da CNBB.</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6510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7595" y="355397"/>
            <a:ext cx="8496944" cy="3046988"/>
          </a:xfrm>
          <a:prstGeom prst="rect">
            <a:avLst/>
          </a:prstGeom>
          <a:noFill/>
        </p:spPr>
        <p:txBody>
          <a:bodyPr wrap="square" rtlCol="0">
            <a:spAutoFit/>
          </a:bodyPr>
          <a:lstStyle/>
          <a:p>
            <a:pPr marL="457200" indent="-457200" algn="just">
              <a:buFont typeface="Arial" panose="020B0604020202020204" pitchFamily="34" charset="0"/>
              <a:buChar char="•"/>
            </a:pPr>
            <a:r>
              <a:rPr lang="pt-BR" sz="2400" b="1" dirty="0" smtClean="0">
                <a:latin typeface="Times New Roman" panose="02020603050405020304" pitchFamily="18" charset="0"/>
                <a:cs typeface="Times New Roman" panose="02020603050405020304" pitchFamily="18" charset="0"/>
              </a:rPr>
              <a:t>ACOMPANHAR </a:t>
            </a:r>
            <a:r>
              <a:rPr lang="pt-BR" sz="2400" dirty="0" smtClean="0">
                <a:latin typeface="Times New Roman" panose="02020603050405020304" pitchFamily="18" charset="0"/>
                <a:cs typeface="Times New Roman" panose="02020603050405020304" pitchFamily="18" charset="0"/>
              </a:rPr>
              <a:t>os que exercem mandatos políticos no Executivo e no Legislativo; os que estão no Judiciário e no Ministério Público e também os que participam de Conselhos Paritários de Políticas Públicas, a fim de que exerçam, nesses âmbitos, a sua missão profética, promovendo reuniões, encontros, momentos de oração e reflexão.</a:t>
            </a:r>
          </a:p>
          <a:p>
            <a:pPr algn="just"/>
            <a:endParaRPr lang="pt-BR" sz="2400" dirty="0">
              <a:latin typeface="Times New Roman" panose="02020603050405020304" pitchFamily="18" charset="0"/>
              <a:cs typeface="Times New Roman" panose="02020603050405020304" pitchFamily="18" charset="0"/>
            </a:endParaRPr>
          </a:p>
          <a:p>
            <a:pPr algn="just"/>
            <a:r>
              <a:rPr lang="pt-BR" sz="2400" dirty="0" smtClean="0">
                <a:latin typeface="Times New Roman" panose="02020603050405020304" pitchFamily="18" charset="0"/>
                <a:cs typeface="Times New Roman" panose="02020603050405020304" pitchFamily="18" charset="0"/>
              </a:rPr>
              <a:t>A Igreja, desde o Concílio Vaticano II, orienta:</a:t>
            </a:r>
            <a:endParaRPr lang="pt-BR" sz="2400" dirty="0">
              <a:latin typeface="Times New Roman" panose="02020603050405020304" pitchFamily="18" charset="0"/>
              <a:cs typeface="Times New Roman" panose="02020603050405020304" pitchFamily="18" charset="0"/>
            </a:endParaRPr>
          </a:p>
        </p:txBody>
      </p:sp>
      <p:sp>
        <p:nvSpPr>
          <p:cNvPr id="3" name="Retângulo de cantos arredondados 2"/>
          <p:cNvSpPr/>
          <p:nvPr/>
        </p:nvSpPr>
        <p:spPr>
          <a:xfrm>
            <a:off x="395536" y="3645024"/>
            <a:ext cx="8389003" cy="2952328"/>
          </a:xfrm>
          <a:prstGeom prst="roundRect">
            <a:avLst/>
          </a:prstGeom>
          <a:noFill/>
          <a:ln w="5715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39552" y="3861048"/>
            <a:ext cx="8136904" cy="2616101"/>
          </a:xfrm>
          <a:prstGeom prst="rect">
            <a:avLst/>
          </a:prstGeom>
          <a:noFill/>
        </p:spPr>
        <p:txBody>
          <a:bodyPr wrap="square" rtlCol="0">
            <a:spAutoFit/>
          </a:bodyPr>
          <a:lstStyle/>
          <a:p>
            <a:pPr algn="ctr"/>
            <a:r>
              <a:rPr lang="pt-BR" sz="2800" b="1" dirty="0" smtClean="0">
                <a:latin typeface="Times New Roman" panose="02020603050405020304" pitchFamily="18" charset="0"/>
                <a:cs typeface="Times New Roman" panose="02020603050405020304" pitchFamily="18" charset="0"/>
              </a:rPr>
              <a:t>“Os católicos versados em política e devidamente firmes na fé e na doutrina cristã não recusem cargos públicos, se puderem por uma digna administração, prover o bem comum e ao mesmo tempo abrir caminho para o Evangelho” </a:t>
            </a:r>
          </a:p>
          <a:p>
            <a:pPr algn="ctr"/>
            <a:r>
              <a:rPr lang="pt-BR" sz="2400" dirty="0" smtClean="0">
                <a:latin typeface="Times New Roman" panose="02020603050405020304" pitchFamily="18" charset="0"/>
                <a:cs typeface="Times New Roman" panose="02020603050405020304" pitchFamily="18" charset="0"/>
              </a:rPr>
              <a:t>(Decreto </a:t>
            </a:r>
            <a:r>
              <a:rPr lang="pt-BR" sz="2400" i="1" dirty="0" err="1" smtClean="0">
                <a:latin typeface="Times New Roman" panose="02020603050405020304" pitchFamily="18" charset="0"/>
                <a:cs typeface="Times New Roman" panose="02020603050405020304" pitchFamily="18" charset="0"/>
              </a:rPr>
              <a:t>Apostolicam</a:t>
            </a:r>
            <a:r>
              <a:rPr lang="pt-BR" sz="2400" i="1" dirty="0" smtClean="0">
                <a:latin typeface="Times New Roman" panose="02020603050405020304" pitchFamily="18" charset="0"/>
                <a:cs typeface="Times New Roman" panose="02020603050405020304" pitchFamily="18" charset="0"/>
              </a:rPr>
              <a:t> </a:t>
            </a:r>
            <a:r>
              <a:rPr lang="pt-BR" sz="2400" i="1" dirty="0" err="1" smtClean="0">
                <a:latin typeface="Times New Roman" panose="02020603050405020304" pitchFamily="18" charset="0"/>
                <a:cs typeface="Times New Roman" panose="02020603050405020304" pitchFamily="18" charset="0"/>
              </a:rPr>
              <a:t>Actuositatem</a:t>
            </a:r>
            <a:r>
              <a:rPr lang="pt-BR" sz="2400" dirty="0" smtClean="0">
                <a:latin typeface="Times New Roman" panose="02020603050405020304" pitchFamily="18" charset="0"/>
                <a:cs typeface="Times New Roman" panose="02020603050405020304" pitchFamily="18" charset="0"/>
              </a:rPr>
              <a:t>, n. 14)</a:t>
            </a: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671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UARIO\Pictures\Imagens\Papas\Francisco\franci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932040" y="260648"/>
            <a:ext cx="4139952" cy="5016758"/>
          </a:xfrm>
          <a:prstGeom prst="rect">
            <a:avLst/>
          </a:prstGeom>
          <a:noFill/>
        </p:spPr>
        <p:txBody>
          <a:bodyPr wrap="square" rtlCol="0">
            <a:spAutoFit/>
          </a:bodyPr>
          <a:lstStyle/>
          <a:p>
            <a:pPr algn="ctr"/>
            <a:r>
              <a:rPr lang="pt-BR" sz="2800" b="1" dirty="0" smtClean="0">
                <a:solidFill>
                  <a:schemeClr val="accent2">
                    <a:lumMod val="50000"/>
                  </a:schemeClr>
                </a:solidFill>
                <a:latin typeface="Andalus" panose="02020603050405020304" pitchFamily="18" charset="-78"/>
                <a:cs typeface="Andalus" panose="02020603050405020304" pitchFamily="18" charset="-78"/>
              </a:rPr>
              <a:t>“É necessário que os leigos católicos não permaneçam indiferentes à vida pública, nem fechados nos seus templos, nem sequer esperem as diretrizes e as recomendações eclesiais para lutar a favor da justiça e de formas de vida mais humanas para todos” </a:t>
            </a:r>
          </a:p>
          <a:p>
            <a:pPr algn="ctr"/>
            <a:r>
              <a:rPr lang="pt-BR" sz="2000" i="1" dirty="0" smtClean="0">
                <a:latin typeface="Andalus" panose="02020603050405020304" pitchFamily="18" charset="-78"/>
                <a:cs typeface="Andalus" panose="02020603050405020304" pitchFamily="18" charset="-78"/>
              </a:rPr>
              <a:t>(Papa Francisco aos políticos - Dezembro de 2017)</a:t>
            </a:r>
            <a:endParaRPr lang="pt-BR" sz="2000" i="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957552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9572" y="476672"/>
            <a:ext cx="7488832" cy="1261884"/>
          </a:xfrm>
          <a:prstGeom prst="rect">
            <a:avLst/>
          </a:prstGeom>
          <a:noFill/>
        </p:spPr>
        <p:txBody>
          <a:bodyPr wrap="square" rtlCol="0">
            <a:spAutoFit/>
          </a:bodyPr>
          <a:lstStyle/>
          <a:p>
            <a:pPr algn="ctr"/>
            <a:r>
              <a:rPr lang="pt-BR" sz="2800" b="1" dirty="0" smtClean="0">
                <a:latin typeface="Cambria" panose="02040503050406030204" pitchFamily="18" charset="0"/>
              </a:rPr>
              <a:t>PRODUÇÃO</a:t>
            </a:r>
            <a:r>
              <a:rPr lang="pt-BR" sz="2400" b="1" dirty="0" smtClean="0">
                <a:latin typeface="Cambria" panose="02040503050406030204" pitchFamily="18" charset="0"/>
              </a:rPr>
              <a:t>: </a:t>
            </a:r>
          </a:p>
          <a:p>
            <a:pPr algn="ctr"/>
            <a:r>
              <a:rPr lang="pt-BR" sz="2400" b="1" dirty="0" smtClean="0">
                <a:latin typeface="Cambria" panose="02040503050406030204" pitchFamily="18" charset="0"/>
              </a:rPr>
              <a:t>Texto: </a:t>
            </a:r>
            <a:r>
              <a:rPr lang="pt-BR" sz="2400" dirty="0" smtClean="0">
                <a:latin typeface="Cambria" panose="02040503050406030204" pitchFamily="18" charset="0"/>
              </a:rPr>
              <a:t>CNBB Regional Sul 2</a:t>
            </a:r>
          </a:p>
          <a:p>
            <a:pPr algn="ctr"/>
            <a:r>
              <a:rPr lang="pt-BR" sz="2400" b="1" dirty="0" smtClean="0">
                <a:latin typeface="Cambria" panose="02040503050406030204" pitchFamily="18" charset="0"/>
              </a:rPr>
              <a:t>Slide: </a:t>
            </a:r>
            <a:r>
              <a:rPr lang="pt-BR" sz="2400" dirty="0" smtClean="0">
                <a:latin typeface="Cambria" panose="02040503050406030204" pitchFamily="18" charset="0"/>
              </a:rPr>
              <a:t>CJP - Diocese de Castanhal</a:t>
            </a:r>
          </a:p>
        </p:txBody>
      </p:sp>
      <p:graphicFrame>
        <p:nvGraphicFramePr>
          <p:cNvPr id="3" name="Objeto 2"/>
          <p:cNvGraphicFramePr>
            <a:graphicFrameLocks noChangeAspect="1"/>
          </p:cNvGraphicFramePr>
          <p:nvPr>
            <p:extLst>
              <p:ext uri="{D42A27DB-BD31-4B8C-83A1-F6EECF244321}">
                <p14:modId xmlns:p14="http://schemas.microsoft.com/office/powerpoint/2010/main" val="3543976733"/>
              </p:ext>
            </p:extLst>
          </p:nvPr>
        </p:nvGraphicFramePr>
        <p:xfrm>
          <a:off x="1243600" y="2381449"/>
          <a:ext cx="6656799" cy="3744416"/>
        </p:xfrm>
        <a:graphic>
          <a:graphicData uri="http://schemas.openxmlformats.org/presentationml/2006/ole">
            <mc:AlternateContent xmlns:mc="http://schemas.openxmlformats.org/markup-compatibility/2006">
              <mc:Choice xmlns:v="urn:schemas-microsoft-com:vml" Requires="v">
                <p:oleObj spid="_x0000_s16387" r:id="rId3" imgW="6563641" imgH="6638095" progId="">
                  <p:embed/>
                </p:oleObj>
              </mc:Choice>
              <mc:Fallback>
                <p:oleObj r:id="rId3" imgW="6563641" imgH="663809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00" y="2381449"/>
                        <a:ext cx="6656799" cy="3744416"/>
                      </a:xfrm>
                      <a:prstGeom prst="rect">
                        <a:avLst/>
                      </a:prstGeom>
                      <a:noFill/>
                      <a:ln>
                        <a:noFill/>
                      </a:ln>
                    </p:spPr>
                  </p:pic>
                </p:oleObj>
              </mc:Fallback>
            </mc:AlternateContent>
          </a:graphicData>
        </a:graphic>
      </p:graphicFrame>
      <p:sp>
        <p:nvSpPr>
          <p:cNvPr id="4" name="Retângulo 3"/>
          <p:cNvSpPr/>
          <p:nvPr/>
        </p:nvSpPr>
        <p:spPr>
          <a:xfrm>
            <a:off x="3563888" y="5849546"/>
            <a:ext cx="1800200" cy="235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5693166" y="5845942"/>
            <a:ext cx="1865432" cy="235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5508104" y="5904933"/>
            <a:ext cx="185062" cy="117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3813600" y="5822860"/>
            <a:ext cx="3744998" cy="461665"/>
          </a:xfrm>
          <a:prstGeom prst="rect">
            <a:avLst/>
          </a:prstGeom>
          <a:noFill/>
        </p:spPr>
        <p:txBody>
          <a:bodyPr wrap="square" rtlCol="0">
            <a:spAutoFit/>
          </a:bodyPr>
          <a:lstStyle/>
          <a:p>
            <a:pPr algn="r"/>
            <a:r>
              <a:rPr lang="pt-BR" sz="2400" b="1" dirty="0" smtClean="0">
                <a:solidFill>
                  <a:schemeClr val="tx1">
                    <a:lumMod val="85000"/>
                    <a:lumOff val="15000"/>
                  </a:schemeClr>
                </a:solidFill>
                <a:latin typeface="Cambria" panose="02040503050406030204" pitchFamily="18" charset="0"/>
              </a:rPr>
              <a:t>DIOCESE DE CASTANHAL</a:t>
            </a:r>
            <a:endParaRPr lang="pt-BR" sz="2400" b="1" dirty="0">
              <a:solidFill>
                <a:schemeClr val="tx1">
                  <a:lumMod val="85000"/>
                  <a:lumOff val="15000"/>
                </a:schemeClr>
              </a:solidFill>
              <a:latin typeface="Cambria" panose="02040503050406030204" pitchFamily="18" charset="0"/>
            </a:endParaRPr>
          </a:p>
        </p:txBody>
      </p:sp>
    </p:spTree>
    <p:extLst>
      <p:ext uri="{BB962C8B-B14F-4D97-AF65-F5344CB8AC3E}">
        <p14:creationId xmlns:p14="http://schemas.microsoft.com/office/powerpoint/2010/main" val="161823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619672" y="504967"/>
            <a:ext cx="5904656" cy="1889245"/>
          </a:xfrm>
          <a:prstGeom prst="roundRect">
            <a:avLst>
              <a:gd name="adj" fmla="val 22144"/>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1619672" y="572426"/>
            <a:ext cx="5904656" cy="1754326"/>
          </a:xfrm>
          <a:prstGeom prst="rect">
            <a:avLst/>
          </a:prstGeom>
          <a:noFill/>
        </p:spPr>
        <p:txBody>
          <a:bodyPr wrap="square" rtlCol="0">
            <a:spAutoFit/>
          </a:bodyPr>
          <a:lstStyle/>
          <a:p>
            <a:pPr algn="ctr"/>
            <a:r>
              <a:rPr lang="pt-BR" sz="3600" b="1" dirty="0" smtClean="0">
                <a:solidFill>
                  <a:schemeClr val="bg1"/>
                </a:solidFill>
                <a:latin typeface="Times New Roman" panose="02020603050405020304" pitchFamily="18" charset="0"/>
                <a:cs typeface="Times New Roman" panose="02020603050405020304" pitchFamily="18" charset="0"/>
              </a:rPr>
              <a:t>Você tem coragem de vender seu voto e </a:t>
            </a:r>
            <a:r>
              <a:rPr lang="pt-BR" sz="3600" b="1" dirty="0" smtClean="0">
                <a:solidFill>
                  <a:srgbClr val="FFC000"/>
                </a:solidFill>
                <a:latin typeface="Times New Roman" panose="02020603050405020304" pitchFamily="18" charset="0"/>
                <a:cs typeface="Times New Roman" panose="02020603050405020304" pitchFamily="18" charset="0"/>
              </a:rPr>
              <a:t>PREJUDICAR A TODOS</a:t>
            </a:r>
            <a:r>
              <a:rPr lang="pt-BR" sz="3600" b="1" dirty="0" smtClean="0">
                <a:solidFill>
                  <a:schemeClr val="bg1"/>
                </a:solidFill>
                <a:latin typeface="Times New Roman" panose="02020603050405020304" pitchFamily="18" charset="0"/>
                <a:cs typeface="Times New Roman" panose="02020603050405020304" pitchFamily="18" charset="0"/>
              </a:rPr>
              <a:t>?</a:t>
            </a:r>
            <a:endParaRPr lang="pt-BR" sz="3600" b="1" dirty="0">
              <a:solidFill>
                <a:schemeClr val="bg1"/>
              </a:solidFill>
              <a:latin typeface="Times New Roman" panose="02020603050405020304" pitchFamily="18" charset="0"/>
              <a:cs typeface="Times New Roman" panose="02020603050405020304" pitchFamily="18" charset="0"/>
            </a:endParaRPr>
          </a:p>
        </p:txBody>
      </p:sp>
      <p:sp>
        <p:nvSpPr>
          <p:cNvPr id="4" name="Retângulo 3"/>
          <p:cNvSpPr/>
          <p:nvPr/>
        </p:nvSpPr>
        <p:spPr>
          <a:xfrm rot="20350592">
            <a:off x="401366" y="649632"/>
            <a:ext cx="1079694"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
        <p:nvSpPr>
          <p:cNvPr id="5" name="Retângulo 4"/>
          <p:cNvSpPr/>
          <p:nvPr/>
        </p:nvSpPr>
        <p:spPr>
          <a:xfrm rot="1472284">
            <a:off x="7882892" y="778758"/>
            <a:ext cx="977081"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
        <p:nvSpPr>
          <p:cNvPr id="6" name="CaixaDeTexto 5"/>
          <p:cNvSpPr txBox="1"/>
          <p:nvPr/>
        </p:nvSpPr>
        <p:spPr>
          <a:xfrm>
            <a:off x="395536" y="2924944"/>
            <a:ext cx="8352928" cy="3170099"/>
          </a:xfrm>
          <a:prstGeom prst="rect">
            <a:avLst/>
          </a:prstGeom>
          <a:noFill/>
        </p:spPr>
        <p:txBody>
          <a:bodyPr wrap="square" rtlCol="0">
            <a:spAutoFit/>
          </a:bodyPr>
          <a:lstStyle/>
          <a:p>
            <a:pPr algn="ctr"/>
            <a:r>
              <a:rPr lang="pt-BR" sz="3200" b="1" dirty="0" smtClean="0">
                <a:latin typeface="Times New Roman" panose="02020603050405020304" pitchFamily="18" charset="0"/>
                <a:cs typeface="Times New Roman" panose="02020603050405020304" pitchFamily="18" charset="0"/>
              </a:rPr>
              <a:t>Ao contrário, seja defensor da democracia!</a:t>
            </a:r>
          </a:p>
          <a:p>
            <a:pPr algn="ctr"/>
            <a:endParaRPr lang="pt-BR" sz="2800" b="1" dirty="0">
              <a:latin typeface="Times New Roman" panose="02020603050405020304" pitchFamily="18" charset="0"/>
              <a:cs typeface="Times New Roman" panose="02020603050405020304" pitchFamily="18" charset="0"/>
            </a:endParaRPr>
          </a:p>
          <a:p>
            <a:pPr algn="ctr"/>
            <a:r>
              <a:rPr lang="pt-BR" sz="2800" dirty="0" smtClean="0">
                <a:latin typeface="Times New Roman" panose="02020603050405020304" pitchFamily="18" charset="0"/>
                <a:cs typeface="Times New Roman" panose="02020603050405020304" pitchFamily="18" charset="0"/>
              </a:rPr>
              <a:t>Cabe a todos nós cuidar da nossa jovem democracia. Nas eleições 2018, </a:t>
            </a:r>
            <a:r>
              <a:rPr lang="pt-BR" sz="2800" b="1" dirty="0" smtClean="0">
                <a:solidFill>
                  <a:srgbClr val="C00000"/>
                </a:solidFill>
                <a:latin typeface="Times New Roman" panose="02020603050405020304" pitchFamily="18" charset="0"/>
                <a:cs typeface="Times New Roman" panose="02020603050405020304" pitchFamily="18" charset="0"/>
              </a:rPr>
              <a:t>FIQUE ATENTO </a:t>
            </a:r>
            <a:r>
              <a:rPr lang="pt-BR" sz="2800" dirty="0" smtClean="0">
                <a:latin typeface="Times New Roman" panose="02020603050405020304" pitchFamily="18" charset="0"/>
                <a:cs typeface="Times New Roman" panose="02020603050405020304" pitchFamily="18" charset="0"/>
              </a:rPr>
              <a:t>às propostas dos candidatos para distinguir entre quem busca preservar a democracia e quem propõe regimes diferentes. </a:t>
            </a:r>
            <a:r>
              <a:rPr lang="pt-BR" sz="2800" b="1" i="1" dirty="0" smtClean="0">
                <a:latin typeface="Times New Roman" panose="02020603050405020304" pitchFamily="18" charset="0"/>
                <a:cs typeface="Times New Roman" panose="02020603050405020304" pitchFamily="18" charset="0"/>
              </a:rPr>
              <a:t>Pesquise se o seu candidato é a favor da democracia</a:t>
            </a:r>
            <a:r>
              <a:rPr lang="pt-BR"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637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1943708" y="1017601"/>
            <a:ext cx="5256583" cy="707886"/>
          </a:xfrm>
          <a:prstGeom prst="rect">
            <a:avLst/>
          </a:prstGeom>
          <a:noFill/>
        </p:spPr>
        <p:txBody>
          <a:bodyPr wrap="square" rtlCol="0">
            <a:spAutoFit/>
          </a:bodyPr>
          <a:lstStyle/>
          <a:p>
            <a:pPr algn="ctr"/>
            <a:r>
              <a:rPr lang="pt-BR" sz="4000" b="1" i="1" dirty="0" smtClean="0">
                <a:solidFill>
                  <a:schemeClr val="accent6">
                    <a:lumMod val="50000"/>
                  </a:schemeClr>
                </a:solidFill>
                <a:latin typeface="Comic Sans MS" panose="030F0702030302020204" pitchFamily="66" charset="0"/>
              </a:rPr>
              <a:t>Corrupção</a:t>
            </a:r>
            <a:endParaRPr lang="pt-BR" sz="4000" b="1" i="1" dirty="0">
              <a:solidFill>
                <a:schemeClr val="accent6">
                  <a:lumMod val="50000"/>
                </a:schemeClr>
              </a:solidFill>
              <a:latin typeface="Comic Sans MS" panose="030F0702030302020204" pitchFamily="66" charset="0"/>
            </a:endParaRPr>
          </a:p>
        </p:txBody>
      </p:sp>
      <p:sp>
        <p:nvSpPr>
          <p:cNvPr id="3" name="Retângulo 2"/>
          <p:cNvSpPr/>
          <p:nvPr/>
        </p:nvSpPr>
        <p:spPr>
          <a:xfrm>
            <a:off x="0" y="0"/>
            <a:ext cx="9144000" cy="76296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58315"/>
            <a:ext cx="9144000" cy="646331"/>
          </a:xfrm>
          <a:prstGeom prst="rect">
            <a:avLst/>
          </a:prstGeom>
          <a:noFill/>
        </p:spPr>
        <p:txBody>
          <a:bodyPr wrap="square" rtlCol="0">
            <a:spAutoFit/>
          </a:bodyPr>
          <a:lstStyle/>
          <a:p>
            <a:pPr algn="ctr"/>
            <a:r>
              <a:rPr lang="pt-BR" sz="3600" b="1" dirty="0" smtClean="0">
                <a:solidFill>
                  <a:schemeClr val="bg1"/>
                </a:solidFill>
                <a:latin typeface="Cambria" panose="02040503050406030204" pitchFamily="18" charset="0"/>
              </a:rPr>
              <a:t>PARTE 1  - PREOCUPAÇÕES</a:t>
            </a:r>
            <a:endParaRPr lang="pt-BR" sz="3600" b="1" dirty="0">
              <a:solidFill>
                <a:schemeClr val="bg1"/>
              </a:solidFill>
              <a:latin typeface="Cambria" panose="02040503050406030204" pitchFamily="18" charset="0"/>
            </a:endParaRPr>
          </a:p>
        </p:txBody>
      </p:sp>
      <p:sp>
        <p:nvSpPr>
          <p:cNvPr id="5" name="Elipse 4"/>
          <p:cNvSpPr/>
          <p:nvPr/>
        </p:nvSpPr>
        <p:spPr>
          <a:xfrm>
            <a:off x="2699792" y="1233910"/>
            <a:ext cx="213778"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6" name="Elipse 5"/>
          <p:cNvSpPr/>
          <p:nvPr/>
        </p:nvSpPr>
        <p:spPr>
          <a:xfrm>
            <a:off x="6193100" y="1263532"/>
            <a:ext cx="216024" cy="2160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7" name="CaixaDeTexto 6"/>
          <p:cNvSpPr txBox="1"/>
          <p:nvPr/>
        </p:nvSpPr>
        <p:spPr>
          <a:xfrm>
            <a:off x="398060" y="1858082"/>
            <a:ext cx="8352928" cy="1569660"/>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A política está a serviço do bem comum. A corrupção pública, ao invés, é </a:t>
            </a:r>
            <a:r>
              <a:rPr lang="pt-BR" sz="2400" b="1" dirty="0" smtClean="0">
                <a:latin typeface="Times New Roman" panose="02020603050405020304" pitchFamily="18" charset="0"/>
                <a:cs typeface="Times New Roman" panose="02020603050405020304" pitchFamily="18" charset="0"/>
              </a:rPr>
              <a:t>roubo daquilo que é comum</a:t>
            </a:r>
            <a:r>
              <a:rPr lang="pt-BR" sz="2400" dirty="0" smtClean="0">
                <a:latin typeface="Times New Roman" panose="02020603050405020304" pitchFamily="18" charset="0"/>
                <a:cs typeface="Times New Roman" panose="02020603050405020304" pitchFamily="18" charset="0"/>
              </a:rPr>
              <a:t>: os recursos públicos. Em 2016, os Bispos do Brasil, reunidos em Assembleia Geral, assim se manifestaram:</a:t>
            </a:r>
          </a:p>
        </p:txBody>
      </p:sp>
      <p:sp>
        <p:nvSpPr>
          <p:cNvPr id="8" name="Retângulo 7"/>
          <p:cNvSpPr/>
          <p:nvPr/>
        </p:nvSpPr>
        <p:spPr>
          <a:xfrm>
            <a:off x="539551" y="3650044"/>
            <a:ext cx="8064896" cy="2677656"/>
          </a:xfrm>
          <a:prstGeom prst="rect">
            <a:avLst/>
          </a:prstGeom>
        </p:spPr>
        <p:txBody>
          <a:bodyPr wrap="square">
            <a:spAutoFit/>
          </a:bodyPr>
          <a:lstStyle/>
          <a:p>
            <a:pPr lvl="0" algn="ctr" eaLnBrk="0" fontAlgn="base" hangingPunct="0">
              <a:spcBef>
                <a:spcPct val="0"/>
              </a:spcBef>
              <a:spcAft>
                <a:spcPct val="0"/>
              </a:spcAft>
            </a:pP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“Vêm à tona escândalos de corrupção sem precedentes na história do País. É verdade que escândalos dessa natureza não tiveram início agora; entretanto, o que se revela no quadro atual tem conotações próprias e impacto devastador. São cifras que fogem à compreensão da maioria da população. Empresários, políticos, agentes públicos estão envolvidos num esquema que, além de imoral e criminoso, cobra seu preço”.</a:t>
            </a:r>
            <a:endParaRPr lang="pt-BR" sz="2400" dirty="0" smtClean="0">
              <a:latin typeface="Times New Roman" panose="02020603050405020304" pitchFamily="18" charset="0"/>
              <a:cs typeface="Times New Roman" panose="02020603050405020304" pitchFamily="18" charset="0"/>
            </a:endParaRPr>
          </a:p>
        </p:txBody>
      </p:sp>
      <p:sp>
        <p:nvSpPr>
          <p:cNvPr id="9" name="Retângulo de cantos arredondados 8"/>
          <p:cNvSpPr/>
          <p:nvPr/>
        </p:nvSpPr>
        <p:spPr>
          <a:xfrm>
            <a:off x="467544" y="3573015"/>
            <a:ext cx="8208912" cy="283171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01630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188640"/>
            <a:ext cx="8352928" cy="2923877"/>
          </a:xfrm>
          <a:prstGeom prst="rect">
            <a:avLst/>
          </a:prstGeom>
          <a:noFill/>
        </p:spPr>
        <p:txBody>
          <a:bodyPr wrap="square" rtlCol="0">
            <a:spAutoFit/>
          </a:bodyPr>
          <a:lstStyle/>
          <a:p>
            <a:pPr algn="ctr"/>
            <a:r>
              <a:rPr lang="pt-BR" sz="2400" dirty="0" smtClean="0">
                <a:latin typeface="Times New Roman" panose="02020603050405020304" pitchFamily="18" charset="0"/>
                <a:cs typeface="Times New Roman" panose="02020603050405020304" pitchFamily="18" charset="0"/>
              </a:rPr>
              <a:t>O roubo e o desvio de verbas públicas levaram o País a uma crise ética, econômica e social. </a:t>
            </a:r>
            <a:r>
              <a:rPr lang="pt-BR" sz="2400" b="1" dirty="0" smtClean="0">
                <a:latin typeface="Times New Roman" panose="02020603050405020304" pitchFamily="18" charset="0"/>
                <a:cs typeface="Times New Roman" panose="02020603050405020304" pitchFamily="18" charset="0"/>
              </a:rPr>
              <a:t>Quem paga a conta é o povo, especialmente os mais pobres!</a:t>
            </a:r>
          </a:p>
          <a:p>
            <a:pPr algn="ctr"/>
            <a:endParaRPr lang="pt-BR" sz="1400" dirty="0">
              <a:latin typeface="Times New Roman" panose="02020603050405020304" pitchFamily="18" charset="0"/>
              <a:cs typeface="Times New Roman" panose="02020603050405020304" pitchFamily="18" charset="0"/>
            </a:endParaRPr>
          </a:p>
          <a:p>
            <a:pPr algn="ctr"/>
            <a:r>
              <a:rPr lang="pt-BR" sz="2400" dirty="0" smtClean="0">
                <a:latin typeface="Times New Roman" panose="02020603050405020304" pitchFamily="18" charset="0"/>
                <a:cs typeface="Times New Roman" panose="02020603050405020304" pitchFamily="18" charset="0"/>
              </a:rPr>
              <a:t>Quando elegemos políticos corruptos, </a:t>
            </a:r>
            <a:r>
              <a:rPr lang="pt-BR" sz="2400" b="1" dirty="0" smtClean="0">
                <a:latin typeface="Times New Roman" panose="02020603050405020304" pitchFamily="18" charset="0"/>
                <a:cs typeface="Times New Roman" panose="02020603050405020304" pitchFamily="18" charset="0"/>
              </a:rPr>
              <a:t>permitimos que eles prejudiquem a nossa vida</a:t>
            </a:r>
            <a:r>
              <a:rPr lang="pt-BR" sz="2400" dirty="0" smtClean="0">
                <a:latin typeface="Times New Roman" panose="02020603050405020304" pitchFamily="18" charset="0"/>
                <a:cs typeface="Times New Roman" panose="02020603050405020304" pitchFamily="18" charset="0"/>
              </a:rPr>
              <a:t>, pois a corrupção desvia recursos destinados às políticas públicas. Para compensar o roubo, eles podem até querer aumentar os impostos.</a:t>
            </a:r>
          </a:p>
        </p:txBody>
      </p:sp>
      <p:sp>
        <p:nvSpPr>
          <p:cNvPr id="5" name="CaixaDeTexto 4"/>
          <p:cNvSpPr txBox="1"/>
          <p:nvPr/>
        </p:nvSpPr>
        <p:spPr>
          <a:xfrm>
            <a:off x="323528" y="3199283"/>
            <a:ext cx="8352928" cy="1569660"/>
          </a:xfrm>
          <a:prstGeom prst="rect">
            <a:avLst/>
          </a:prstGeom>
          <a:noFill/>
        </p:spPr>
        <p:txBody>
          <a:bodyPr wrap="square" rtlCol="0">
            <a:spAutoFit/>
          </a:bodyPr>
          <a:lstStyle/>
          <a:p>
            <a:pPr algn="ctr"/>
            <a:r>
              <a:rPr lang="pt-BR" sz="2400" b="1" dirty="0" smtClean="0">
                <a:latin typeface="Times New Roman" panose="02020603050405020304" pitchFamily="18" charset="0"/>
                <a:cs typeface="Times New Roman" panose="02020603050405020304" pitchFamily="18" charset="0"/>
              </a:rPr>
              <a:t>Nestas eleições, não seja conivente cm a corrupção</a:t>
            </a:r>
            <a:r>
              <a:rPr lang="pt-BR" sz="2400" dirty="0" smtClean="0">
                <a:latin typeface="Times New Roman" panose="02020603050405020304" pitchFamily="18" charset="0"/>
                <a:cs typeface="Times New Roman" panose="02020603050405020304" pitchFamily="18" charset="0"/>
              </a:rPr>
              <a:t>. Não vote em candidatos que tenham atos corruptos  comprovados pela justiça. </a:t>
            </a:r>
            <a:r>
              <a:rPr lang="pt-BR" sz="2400" b="1" dirty="0" smtClean="0">
                <a:latin typeface="Times New Roman" panose="02020603050405020304" pitchFamily="18" charset="0"/>
                <a:cs typeface="Times New Roman" panose="02020603050405020304" pitchFamily="18" charset="0"/>
              </a:rPr>
              <a:t>A corrupção, em suas várias formas, só será vencida de a enfrentarmos juntos</a:t>
            </a:r>
            <a:r>
              <a:rPr lang="pt-BR" sz="2400" dirty="0" smtClean="0">
                <a:latin typeface="Times New Roman" panose="02020603050405020304" pitchFamily="18" charset="0"/>
                <a:cs typeface="Times New Roman" panose="02020603050405020304" pitchFamily="18" charset="0"/>
              </a:rPr>
              <a:t>.</a:t>
            </a:r>
          </a:p>
        </p:txBody>
      </p:sp>
      <p:sp>
        <p:nvSpPr>
          <p:cNvPr id="2" name="Retângulo de cantos arredondados 1"/>
          <p:cNvSpPr/>
          <p:nvPr/>
        </p:nvSpPr>
        <p:spPr>
          <a:xfrm>
            <a:off x="2051720" y="5199548"/>
            <a:ext cx="4968552" cy="1008112"/>
          </a:xfrm>
          <a:prstGeom prst="roundRect">
            <a:avLst>
              <a:gd name="adj" fmla="val 310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3" name="CaixaDeTexto 2"/>
          <p:cNvSpPr txBox="1"/>
          <p:nvPr/>
        </p:nvSpPr>
        <p:spPr>
          <a:xfrm>
            <a:off x="2147278" y="5226550"/>
            <a:ext cx="4752528" cy="954107"/>
          </a:xfrm>
          <a:prstGeom prst="rect">
            <a:avLst/>
          </a:prstGeom>
          <a:noFill/>
        </p:spPr>
        <p:txBody>
          <a:bodyPr wrap="square" rtlCol="0">
            <a:spAutoFit/>
          </a:bodyPr>
          <a:lstStyle/>
          <a:p>
            <a:pPr algn="ctr"/>
            <a:r>
              <a:rPr lang="pt-BR" sz="2800" b="1" i="1" dirty="0" smtClean="0">
                <a:solidFill>
                  <a:schemeClr val="bg1"/>
                </a:solidFill>
                <a:latin typeface="Cambria" panose="02040503050406030204" pitchFamily="18" charset="0"/>
              </a:rPr>
              <a:t>O que vocês está fazendo para eliminar a corrupção?</a:t>
            </a:r>
            <a:endParaRPr lang="pt-BR" sz="2800" b="1" i="1" dirty="0">
              <a:solidFill>
                <a:schemeClr val="bg1"/>
              </a:solidFill>
              <a:latin typeface="Cambria" panose="02040503050406030204" pitchFamily="18" charset="0"/>
            </a:endParaRPr>
          </a:p>
        </p:txBody>
      </p:sp>
      <p:sp>
        <p:nvSpPr>
          <p:cNvPr id="8" name="Retângulo 7"/>
          <p:cNvSpPr/>
          <p:nvPr/>
        </p:nvSpPr>
        <p:spPr>
          <a:xfrm rot="20019221">
            <a:off x="588052" y="5066374"/>
            <a:ext cx="1079694"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
        <p:nvSpPr>
          <p:cNvPr id="9" name="Retângulo 8"/>
          <p:cNvSpPr/>
          <p:nvPr/>
        </p:nvSpPr>
        <p:spPr>
          <a:xfrm rot="1183348">
            <a:off x="7627803" y="5126379"/>
            <a:ext cx="1079694" cy="1446550"/>
          </a:xfrm>
          <a:prstGeom prst="rect">
            <a:avLst/>
          </a:prstGeom>
        </p:spPr>
        <p:txBody>
          <a:bodyPr wrap="square">
            <a:spAutoFit/>
          </a:bodyPr>
          <a:lstStyle/>
          <a:p>
            <a:r>
              <a:rPr lang="pt-BR" sz="8800" b="1" dirty="0">
                <a:solidFill>
                  <a:srgbClr val="C00000"/>
                </a:solidFill>
                <a:latin typeface="Times New Roman" panose="02020603050405020304" pitchFamily="18" charset="0"/>
                <a:cs typeface="Times New Roman" panose="02020603050405020304" pitchFamily="18" charset="0"/>
              </a:rPr>
              <a:t>?</a:t>
            </a:r>
            <a:endParaRPr lang="pt-BR" sz="8800" dirty="0">
              <a:solidFill>
                <a:srgbClr val="C00000"/>
              </a:solidFill>
            </a:endParaRPr>
          </a:p>
        </p:txBody>
      </p:sp>
    </p:spTree>
    <p:extLst>
      <p:ext uri="{BB962C8B-B14F-4D97-AF65-F5344CB8AC3E}">
        <p14:creationId xmlns:p14="http://schemas.microsoft.com/office/powerpoint/2010/main" val="3094277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5459</Words>
  <Application>Microsoft Office PowerPoint</Application>
  <PresentationFormat>Apresentação na tela (4:3)</PresentationFormat>
  <Paragraphs>430</Paragraphs>
  <Slides>66</Slides>
  <Notes>0</Notes>
  <HiddenSlides>0</HiddenSlides>
  <MMClips>0</MMClips>
  <ScaleCrop>false</ScaleCrop>
  <HeadingPairs>
    <vt:vector size="6" baseType="variant">
      <vt:variant>
        <vt:lpstr>Tema</vt:lpstr>
      </vt:variant>
      <vt:variant>
        <vt:i4>1</vt:i4>
      </vt:variant>
      <vt:variant>
        <vt:lpstr>Servidores OLE incorporados</vt:lpstr>
      </vt:variant>
      <vt:variant>
        <vt:i4>0</vt:i4>
      </vt:variant>
      <vt:variant>
        <vt:lpstr>Títulos de slides</vt:lpstr>
      </vt:variant>
      <vt:variant>
        <vt:i4>66</vt:i4>
      </vt:variant>
    </vt:vector>
  </HeadingPairs>
  <TitlesOfParts>
    <vt:vector size="67"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USUARIO</cp:lastModifiedBy>
  <cp:revision>74</cp:revision>
  <dcterms:created xsi:type="dcterms:W3CDTF">2018-06-22T21:23:24Z</dcterms:created>
  <dcterms:modified xsi:type="dcterms:W3CDTF">2018-09-09T01:35:55Z</dcterms:modified>
</cp:coreProperties>
</file>